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1"/>
    <p:sldMasterId id="2147484922" r:id="rId2"/>
  </p:sldMasterIdLst>
  <p:notesMasterIdLst>
    <p:notesMasterId r:id="rId46"/>
  </p:notesMasterIdLst>
  <p:handoutMasterIdLst>
    <p:handoutMasterId r:id="rId47"/>
  </p:handoutMasterIdLst>
  <p:sldIdLst>
    <p:sldId id="2147479976" r:id="rId3"/>
    <p:sldId id="2147479998" r:id="rId4"/>
    <p:sldId id="2147479977" r:id="rId5"/>
    <p:sldId id="2147479979" r:id="rId6"/>
    <p:sldId id="2147479980" r:id="rId7"/>
    <p:sldId id="2147479982" r:id="rId8"/>
    <p:sldId id="2147479983" r:id="rId9"/>
    <p:sldId id="2147479984" r:id="rId10"/>
    <p:sldId id="2147479985" r:id="rId11"/>
    <p:sldId id="2147479986" r:id="rId12"/>
    <p:sldId id="2147479987" r:id="rId13"/>
    <p:sldId id="1925" r:id="rId14"/>
    <p:sldId id="2147479981" r:id="rId15"/>
    <p:sldId id="2147479994" r:id="rId16"/>
    <p:sldId id="1627" r:id="rId17"/>
    <p:sldId id="2147479996" r:id="rId18"/>
    <p:sldId id="2147479855" r:id="rId19"/>
    <p:sldId id="2147479948" r:id="rId20"/>
    <p:sldId id="2147479949" r:id="rId21"/>
    <p:sldId id="2147479950" r:id="rId22"/>
    <p:sldId id="2147479951" r:id="rId23"/>
    <p:sldId id="2147479952" r:id="rId24"/>
    <p:sldId id="2147479953" r:id="rId25"/>
    <p:sldId id="2147479954" r:id="rId26"/>
    <p:sldId id="2147479955" r:id="rId27"/>
    <p:sldId id="2147479956" r:id="rId28"/>
    <p:sldId id="2147479957" r:id="rId29"/>
    <p:sldId id="2147479958" r:id="rId30"/>
    <p:sldId id="2147479959" r:id="rId31"/>
    <p:sldId id="2147479960" r:id="rId32"/>
    <p:sldId id="2147479961" r:id="rId33"/>
    <p:sldId id="2147479962" r:id="rId34"/>
    <p:sldId id="2147479963" r:id="rId35"/>
    <p:sldId id="2147479964" r:id="rId36"/>
    <p:sldId id="2147479965" r:id="rId37"/>
    <p:sldId id="2147479966" r:id="rId38"/>
    <p:sldId id="2147479967" r:id="rId39"/>
    <p:sldId id="2147479968" r:id="rId40"/>
    <p:sldId id="2147479969" r:id="rId41"/>
    <p:sldId id="2147479970" r:id="rId42"/>
    <p:sldId id="2147479945" r:id="rId43"/>
    <p:sldId id="2147479995" r:id="rId44"/>
    <p:sldId id="2147479997"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sign data model" id="{50EBA66C-A96E-40B6-B793-D6995AB4ACF1}">
          <p14:sldIdLst>
            <p14:sldId id="2147479976"/>
            <p14:sldId id="2147479998"/>
            <p14:sldId id="2147479977"/>
            <p14:sldId id="2147479979"/>
            <p14:sldId id="2147479980"/>
            <p14:sldId id="2147479982"/>
            <p14:sldId id="2147479983"/>
            <p14:sldId id="2147479984"/>
            <p14:sldId id="2147479985"/>
            <p14:sldId id="2147479986"/>
            <p14:sldId id="2147479987"/>
            <p14:sldId id="1925"/>
            <p14:sldId id="2147479981"/>
            <p14:sldId id="2147479994"/>
          </p14:sldIdLst>
        </p14:section>
        <p14:section name="Intro to DAX" id="{4449B3BF-5760-41E7-88C9-79041DDD08D0}">
          <p14:sldIdLst>
            <p14:sldId id="1627"/>
            <p14:sldId id="2147479996"/>
            <p14:sldId id="2147479855"/>
            <p14:sldId id="2147479948"/>
            <p14:sldId id="2147479949"/>
            <p14:sldId id="2147479950"/>
            <p14:sldId id="2147479951"/>
            <p14:sldId id="2147479952"/>
            <p14:sldId id="2147479953"/>
            <p14:sldId id="2147479954"/>
            <p14:sldId id="2147479955"/>
            <p14:sldId id="2147479956"/>
            <p14:sldId id="2147479957"/>
            <p14:sldId id="2147479958"/>
            <p14:sldId id="2147479959"/>
            <p14:sldId id="2147479960"/>
            <p14:sldId id="2147479961"/>
            <p14:sldId id="2147479962"/>
            <p14:sldId id="2147479963"/>
            <p14:sldId id="2147479964"/>
            <p14:sldId id="2147479965"/>
            <p14:sldId id="2147479966"/>
            <p14:sldId id="2147479967"/>
            <p14:sldId id="2147479968"/>
            <p14:sldId id="2147479969"/>
            <p14:sldId id="2147479970"/>
            <p14:sldId id="2147479945"/>
            <p14:sldId id="2147479995"/>
            <p14:sldId id="21474799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6DF"/>
    <a:srgbClr val="EAEAEA"/>
    <a:srgbClr val="FF9900"/>
    <a:srgbClr val="1392B4"/>
    <a:srgbClr val="FE9D88"/>
    <a:srgbClr val="8DC8E8"/>
    <a:srgbClr val="FFFFFF"/>
    <a:srgbClr val="FFA38B"/>
    <a:srgbClr val="D988DC"/>
    <a:srgbClr val="CD9BCF"/>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79" autoAdjust="0"/>
    <p:restoredTop sz="72787" autoAdjust="0"/>
  </p:normalViewPr>
  <p:slideViewPr>
    <p:cSldViewPr snapToGrid="0">
      <p:cViewPr varScale="1">
        <p:scale>
          <a:sx n="61" d="100"/>
          <a:sy n="61" d="100"/>
        </p:scale>
        <p:origin x="1182"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p:scale>
          <a:sx n="1" d="2"/>
          <a:sy n="1" d="2"/>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8/10/relationships/authors" Target="author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10/23/2023 12:13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10/23/2023 12:12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Hierarchies in Power BI allow you to organize and explore data in dimension tables by creating structured relationships between different levels of detail. They enable you to drill down into specific data points and gain insights at various levels of granularity.</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create a hierarchy, access the Data pane in Power BI and select the columns representing the levels of the hierarchy. Once the hierarchy is created, it can be used in visualizations.</a:t>
            </a:r>
          </a:p>
          <a:p>
            <a:pPr algn="l"/>
            <a:endParaRPr lang="en-US" b="0" i="0" dirty="0">
              <a:effectLst/>
              <a:latin typeface="Segoe UI Light" panose="020B0502040204020203" pitchFamily="34" charset="0"/>
              <a:cs typeface="Segoe UI Light" panose="020B0502040204020203" pitchFamily="34" charset="0"/>
            </a:endParaRPr>
          </a:p>
          <a:p>
            <a:r>
              <a:rPr lang="en-US" b="1" dirty="0">
                <a:cs typeface="Segoe UI Light" panose="020B0502040204020203" pitchFamily="34" charset="0"/>
              </a:rPr>
              <a:t>Example scenario</a:t>
            </a:r>
            <a:r>
              <a:rPr lang="en-US" dirty="0">
                <a:cs typeface="Segoe UI Light" panose="020B0502040204020203" pitchFamily="34" charset="0"/>
              </a:rPr>
              <a:t>: Let's consider a scenario where you want to analyze sales data by group, region, and country/region. By creating a hierarchy in the Location dimension table, you can easily navigate through the different levels of geography. This hierarchy will provide you with the flexibility to view data at a high level, such as total sales by region, and then drill down to country/region and city levels to gain more detailed insights.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By leveraging hierarchies, you can easily navigate through different levels of data and gain insights at various levels of granularity. This enhances your ability to explore and analyze data effectively in Power BI.</a:t>
            </a:r>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72175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1253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10/23/2023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14298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39004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19577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33967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Data Analysis Expressions (DAX) is a programming language that is used throughout Microsoft Power BI for creating calculated columns, measures, and custom tables. It is a collection of functions, operators, and constants that can be used in a formula, or expression, to calculate and return one or more values. You can use DAX to solve numerous calculations and data analysis problems, which can help you create new information from data that is already in your model.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Power BI, you can use different calculation techniques and functions to create measures or calculated columns. Primarily, you will be able to achieve the same result by using these techniques; however, the key is to know how and when to apply them. By having a basic understanding of when and how to use which technique, you will be able to create robust and high-performance data models.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493415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Measures in Power BI are essential for performing calculations and summarizing data within a DAX model. They enable the aggregation of values across multiple rows, allowing for a comprehensive view of the data.</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commonly used in data analysis and offer a wide range of functions, including sums, averages, minimums, maximums, and counts. What makes measures particularly powerful is that they are not pre-calculated; their values are determined </a:t>
            </a:r>
            <a:r>
              <a:rPr lang="en-US" b="1" i="0" dirty="0">
                <a:effectLst/>
                <a:latin typeface="Segoe UI Light" panose="020B0502040204020203" pitchFamily="34" charset="0"/>
                <a:cs typeface="Segoe UI Light" panose="020B0502040204020203" pitchFamily="34" charset="0"/>
              </a:rPr>
              <a:t>only</a:t>
            </a:r>
            <a:r>
              <a:rPr lang="en-US" b="0" i="0" dirty="0">
                <a:effectLst/>
                <a:latin typeface="Segoe UI Light" panose="020B0502040204020203" pitchFamily="34" charset="0"/>
                <a:cs typeface="Segoe UI Light" panose="020B0502040204020203" pitchFamily="34" charset="0"/>
              </a:rPr>
              <a:t> when used in a report. This dynamic nature ensures that measures update in real-time, responding to user interactions within the report.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dynamic behavior is one of the key advantages of Power BI reports. By creating measure calculations and combining them with filters and other visuals, users can explore the data and generate insightful visualizations. This flexibility empowers users to uncover meaningful insights and delve deeper into the data based on their specific needs and interests.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28311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Power BI automatically aggregates numerical columns using functions like sum, average, min, max, count, or count distinct as the default summarization. This automatic aggregation is called an </a:t>
            </a:r>
            <a:r>
              <a:rPr lang="en-US" b="1" dirty="0"/>
              <a:t>implicit measure</a:t>
            </a:r>
            <a:r>
              <a:rPr lang="en-US" dirty="0"/>
              <a:t>, indicated by the sigma symbol. You can modify or disable implicit measures by adjusting the default summarization settings.</a:t>
            </a:r>
          </a:p>
          <a:p>
            <a:endParaRPr lang="en-US" dirty="0"/>
          </a:p>
          <a:p>
            <a:r>
              <a:rPr lang="en-US" b="1" dirty="0"/>
              <a:t>Explicit measures</a:t>
            </a:r>
            <a:r>
              <a:rPr lang="en-US" dirty="0"/>
              <a:t>, on the other hand, are intentionally created measures where you define the calculation in the formula bar. With explicit measures, you have full control over the calculation logic and cannot modify the summarization once defined. They are indicated by a calculator.</a:t>
            </a:r>
          </a:p>
          <a:p>
            <a:endParaRPr lang="en-US" dirty="0"/>
          </a:p>
          <a:p>
            <a:r>
              <a:rPr lang="en-US" b="1" dirty="0"/>
              <a:t>Quick measures </a:t>
            </a:r>
            <a:r>
              <a:rPr lang="en-US" dirty="0"/>
              <a:t>are predefined calculations in Power BI Desktop designed to assist beginners. While there are a limited number of available calculations, you can easily select the appropriate fields, and Power BI generates the measure for you, helping you learn the DAX syntax.</a:t>
            </a:r>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314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502271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 calculated column in Power BI is an extension of a table that uses a DAX formula to evaluate values for each row. It allows you to augment the data from different sources by creating a column that didn't originally exist.</a:t>
            </a:r>
          </a:p>
          <a:p>
            <a:pPr algn="l"/>
            <a:endParaRPr lang="en-US" dirty="0"/>
          </a:p>
          <a:p>
            <a:pPr algn="l"/>
            <a:r>
              <a:rPr lang="en-US" dirty="0"/>
              <a:t>For example, let's say you have a sales transaction table with columns like Order ID, Product ID, Quantity, and Unit Price. However, there's no column for the total sales amount per order. Using DAX, you can create a calculated column called Total Price by multiplying the Quantity and Unit Price values for each row.</a:t>
            </a:r>
          </a:p>
          <a:p>
            <a:pPr algn="l"/>
            <a:endParaRPr lang="en-US" dirty="0"/>
          </a:p>
          <a:p>
            <a:pPr algn="l"/>
            <a:r>
              <a:rPr lang="en-US" dirty="0"/>
              <a:t>To create a calculated column, select the ellipsis (...) button on the table in the Data pane and choose New column. Replace the default "Column =" text with the desired DAX expression, like:</a:t>
            </a:r>
          </a:p>
          <a:p>
            <a:pPr lvl="1"/>
            <a:r>
              <a:rPr lang="en-US" dirty="0"/>
              <a:t> </a:t>
            </a:r>
            <a:r>
              <a:rPr lang="en-US" b="1" dirty="0"/>
              <a:t>Total Price = 'Sales OrderDetails'[Quantity] * 'Sales OrderDetails'[Unit Price]</a:t>
            </a:r>
          </a:p>
          <a:p>
            <a:pPr algn="l"/>
            <a:endParaRPr lang="en-US" dirty="0"/>
          </a:p>
          <a:p>
            <a:pPr algn="l"/>
            <a:r>
              <a:rPr lang="en-US" dirty="0"/>
              <a:t>Calculated columns are a type of custom column. You can create custom columns in three ways: in the source query, using Power Query, or by using DAX in Power BI.</a:t>
            </a:r>
          </a:p>
          <a:p>
            <a:pPr algn="l"/>
            <a:endParaRPr lang="en-US" dirty="0"/>
          </a:p>
          <a:p>
            <a:pPr algn="l"/>
            <a:r>
              <a:rPr lang="en-US" dirty="0"/>
              <a:t>Creating a calculated column in Power BI using DAX doesn't require dataset refresh to see the changes, unlike the other methods. However, it's important to limit use of calculated columns due to potential performance impacts and increased data refresh time when dealing with large datasets.</a:t>
            </a:r>
          </a:p>
          <a:p>
            <a:endParaRPr lang="en-US" dirty="0"/>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85963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Calculated tables in Power BI are tables that are created based on DAX expressions or calculations. Unlike regular tables that store data, calculated tables are generated on the fly during query execution based on the defined DAX expressions. Calculated tables can be created manually by writing DAX expressions or by utilizing functions like CALENDARAUTO, as shown on this slide.</a:t>
            </a:r>
          </a:p>
          <a:p>
            <a:endParaRPr lang="en-US" dirty="0"/>
          </a:p>
          <a:p>
            <a:r>
              <a:rPr lang="en-US" dirty="0"/>
              <a:t>Calculated tables can be used to extend or enhance the data model by incorporating additional columns or performing complex calculations. They are useful in scenarios where you need to generate new tables based on existing data or perform calculations that are not easily achieved using regular measures.</a:t>
            </a:r>
          </a:p>
          <a:p>
            <a:endParaRPr lang="en-US" dirty="0"/>
          </a:p>
          <a:p>
            <a:r>
              <a:rPr lang="en-US" dirty="0"/>
              <a:t>By leveraging calculated tables, you can provide more flexibility and analytical capabilities to your reports and dashboards.</a:t>
            </a:r>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74057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 fundamental difference between a calculated column and a measure is that a calculated column creates a value for each row in a table. For this reason, the calculated column can only operate over columns that exist in the same table. For example, if the table has 1,000 rows, it will have 1,000 values in the calculated column.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Calculated column values are stored in the Power BI .pbix file. Each calculated column will increase the space that is used in that file and potentially increase the refresh time.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on demand. Power BI calculates the correct value when the user requests it. When you previously dragged the Total Sales measure onto the report, Power BI calculated the correct total and displayed the visual. Measures do not add to the overall disk space of the Power BI .pbix file.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Measures are calculated based on the filters that are used by the report user. These filters combine to create the filter context.</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Ideally, you will create measures as needed. If you need a persisted column, consider creating a column in Power Query before choosing a calculated column for model optimization. That’s not to say that calculated columns are invaluable but use them sparingly.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06990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29003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10/23/2023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15982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86123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Filter context in DAX refers to the set of filters applied to data, influencing how calculations and measures are computed and displayed.</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these three visuals use the exact same DAX measure: </a:t>
            </a:r>
            <a:r>
              <a:rPr lang="en-US" b="1" i="0" dirty="0">
                <a:effectLst/>
                <a:latin typeface="Segoe UI Light" panose="020B0502040204020203" pitchFamily="34" charset="0"/>
                <a:cs typeface="Segoe UI Light" panose="020B0502040204020203" pitchFamily="34" charset="0"/>
              </a:rPr>
              <a:t>Total Sales</a:t>
            </a:r>
            <a:r>
              <a:rPr lang="en-US" b="0" i="0" dirty="0">
                <a:effectLst/>
                <a:latin typeface="Segoe UI Light" panose="020B0502040204020203" pitchFamily="34" charset="0"/>
                <a:cs typeface="Segoe UI Light" panose="020B0502040204020203" pitchFamily="34" charset="0"/>
              </a:rPr>
              <a:t>. Each visual uses the same DAX measure. </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first visual shows the Total Sales measure without filters. </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second visual is filtered by year. </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third visual, Total Sales is filtered by Product ID.</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With Power BI, even though the measure was only defined once, it can be used in these visuals in different ways. Each of the totals is accurate and performs quickly. It is the context of how the DAX measure is used that calculates these totals accurately.</a:t>
            </a:r>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265629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 CALCULATE function in DAX is one of the most important functions that a data analyst can learn. The function name does not adequately describe what it is intended to do.</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CALCULATE function is your method of creating a DAX measure that will override certain portions of the context that are being used to express the correct result.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instance, if you want to create a measure that always calculates the total sales for 2015, regardless of which year is selected in any other visual in Power BI, you would create a measure that is similar to the syntax in the following sample:</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Total Sales for 2015 = CALCULATE(SUM('Sales OrderDetails'[Total Price]), YEAR('Sales OrderDetails’[OrderDate]) = 2015)</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Notice how the measure is named </a:t>
            </a:r>
            <a:r>
              <a:rPr lang="en-US" b="1" i="0" dirty="0">
                <a:effectLst/>
                <a:latin typeface="Segoe UI Light" panose="020B0502040204020203" pitchFamily="34" charset="0"/>
                <a:cs typeface="Segoe UI Light" panose="020B0502040204020203" pitchFamily="34" charset="0"/>
              </a:rPr>
              <a:t>Total Sales for 2015</a:t>
            </a:r>
            <a:r>
              <a:rPr lang="en-US" b="0" i="0" dirty="0">
                <a:effectLst/>
                <a:latin typeface="Segoe UI Light" panose="020B0502040204020203" pitchFamily="34" charset="0"/>
                <a:cs typeface="Segoe UI Light" panose="020B0502040204020203" pitchFamily="34" charset="0"/>
              </a:rPr>
              <a:t>. When you use the CALCULATE function to override the context, it is helpful to name the measure in a way that describes exactly how you are overriding it. In this example, CALCULATE is aggregating the Total Price column, just as you did in the previous measure. However, instead of operating over the entire dataset while using whatever the filter context tells it to do, you are overriding the filter context for the year 2015. No matter what year is selected, you will always get the total for 2015; all other filters still apply. The subsequent example shows this concept in action.</a:t>
            </a:r>
          </a:p>
          <a:p>
            <a:pPr algn="l"/>
            <a:r>
              <a:rPr lang="en-US" b="0" i="0" dirty="0">
                <a:effectLst/>
                <a:latin typeface="Segoe UI Light" panose="020B0502040204020203" pitchFamily="34" charset="0"/>
                <a:cs typeface="Segoe UI Light" panose="020B0502040204020203" pitchFamily="34" charset="0"/>
              </a:rPr>
              <a:t>When both measures are added to the previous visual they will resemble the following screenshot.</a:t>
            </a: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As shown in image, Total Sales is still USD1.35 million, while the 2015 Total Sales is USD0.66 million.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72309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&lt;BUILD slide&gt;</a:t>
            </a:r>
          </a:p>
          <a:p>
            <a:pPr algn="l"/>
            <a:r>
              <a:rPr lang="en-US" b="0" i="0" dirty="0">
                <a:effectLst/>
                <a:latin typeface="Segoe UI Light" panose="020B0502040204020203" pitchFamily="34" charset="0"/>
                <a:cs typeface="Segoe UI Light" panose="020B0502040204020203" pitchFamily="34" charset="0"/>
              </a:rPr>
              <a:t>Earlier when we discussed role-playing dimensions, we explained that you can create multiple relationships between tables, but only one could be active. In order to leverage the inactive relationships, you need to use DAX. This is the final step in creating role-playing dimensions.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this image, we see the Sales and Date tables, with two relationships. The active relationship is between OrderDate and Date.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&lt;CLICK&gt;</a:t>
            </a:r>
          </a:p>
          <a:p>
            <a:pPr algn="l"/>
            <a:r>
              <a:rPr lang="en-US" b="0" i="0" dirty="0">
                <a:effectLst/>
                <a:latin typeface="Segoe UI Light" panose="020B0502040204020203" pitchFamily="34" charset="0"/>
                <a:cs typeface="Segoe UI Light" panose="020B0502040204020203" pitchFamily="34" charset="0"/>
              </a:rPr>
              <a:t>We can see that we can filter by date to calculate sales. However, if we also wanted to visualize the data by ShipDate, then we need to use DAX.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&lt;CLICK&gt;</a:t>
            </a:r>
          </a:p>
          <a:p>
            <a:pPr algn="l"/>
            <a:r>
              <a:rPr lang="en-US" b="0" i="0" dirty="0">
                <a:effectLst/>
                <a:latin typeface="Segoe UI Light" panose="020B0502040204020203" pitchFamily="34" charset="0"/>
                <a:cs typeface="Segoe UI Light" panose="020B0502040204020203" pitchFamily="34" charset="0"/>
              </a:rPr>
              <a:t>To enable filtering on ShipDate, you can use the DAX function USERELATIONSHIP(). This function is used to specify a relationship to be used in a specific calculation and is done without overriding any existing relationships. It is a beneficial feature in that it allows developers to make additional calculations on inactive relationships by overriding the default active relationship between two tables in a DAX expression, as shown in the following example:</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Sales by Ship Date = CALCULATE(Sales[TotalPrice], USERELATIONSHIP('Calendar'[Date], Sales[ShipDate]))</a:t>
            </a:r>
          </a:p>
          <a:p>
            <a:pPr algn="l"/>
            <a:endParaRPr lang="en-US"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Light" panose="020B0502040204020203" pitchFamily="34" charset="0"/>
                <a:cs typeface="Segoe UI Light" panose="020B0502040204020203" pitchFamily="34" charset="0"/>
              </a:rPr>
              <a:t>Now, you will be able to create the bottom visual.</a:t>
            </a:r>
          </a:p>
          <a:p>
            <a:pPr algn="l"/>
            <a:endParaRPr lang="en-US" b="0" i="0" dirty="0">
              <a:effectLst/>
              <a:latin typeface="Segoe UI Light" panose="020B0502040204020203" pitchFamily="34" charset="0"/>
              <a:cs typeface="Segoe UI Light" panose="020B0502040204020203" pitchFamily="34" charset="0"/>
            </a:endParaRPr>
          </a:p>
          <a:p>
            <a:pPr algn="l"/>
            <a:endParaRPr lang="en-US" b="0" i="0" dirty="0">
              <a:effectLst/>
              <a:latin typeface="Segoe UI Light" panose="020B0502040204020203" pitchFamily="34" charset="0"/>
              <a:cs typeface="Segoe UI Light" panose="020B0502040204020203" pitchFamily="34" charset="0"/>
            </a:endParaRPr>
          </a:p>
          <a:p>
            <a:pPr algn="l"/>
            <a:endParaRPr lang="en-US" b="0" i="0" dirty="0">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361206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r>
              <a:rPr lang="en-US" dirty="0">
                <a:latin typeface="+mn-lt"/>
              </a:rPr>
              <a:t>Semi-additive measures are a powerful concept in Power BI when standard aggregation methods don't fit the data analysis requirements.</a:t>
            </a:r>
          </a:p>
          <a:p>
            <a:pPr marL="0" indent="0">
              <a:lnSpc>
                <a:spcPct val="100000"/>
              </a:lnSpc>
              <a:buFont typeface="Arial" panose="020B0604020202020204" pitchFamily="34" charset="0"/>
              <a:buNone/>
            </a:pPr>
            <a:endParaRPr lang="en-US" dirty="0">
              <a:latin typeface="+mn-lt"/>
            </a:endParaRPr>
          </a:p>
          <a:p>
            <a:pPr marL="0" marR="0" lvl="0" indent="0" algn="l" defTabSz="914367" rtl="0" eaLnBrk="1" fontAlgn="auto" latinLnBrk="0" hangingPunct="1">
              <a:lnSpc>
                <a:spcPct val="100000"/>
              </a:lnSpc>
              <a:spcBef>
                <a:spcPts val="0"/>
              </a:spcBef>
              <a:spcAft>
                <a:spcPts val="333"/>
              </a:spcAft>
              <a:buClrTx/>
              <a:buSzTx/>
              <a:buFont typeface="Arial" panose="020B0604020202020204" pitchFamily="34" charset="0"/>
              <a:buNone/>
              <a:tabLst/>
              <a:defRPr/>
            </a:pPr>
            <a:r>
              <a:rPr lang="en-US" dirty="0">
                <a:latin typeface="+mn-lt"/>
              </a:rPr>
              <a:t>Our slide shows a semi-additive measure called "Last Sales Quantity," which calculates the quantity of sales for the last date within a selected time period. The line chart shows each subcategory’s quantity of sales for the last date in this year.</a:t>
            </a:r>
          </a:p>
          <a:p>
            <a:pPr marL="0" indent="0">
              <a:lnSpc>
                <a:spcPct val="100000"/>
              </a:lnSpc>
              <a:buFont typeface="Arial" panose="020B0604020202020204" pitchFamily="34" charset="0"/>
              <a:buNone/>
            </a:pPr>
            <a:endParaRPr lang="en-US" dirty="0">
              <a:latin typeface="+mn-lt"/>
            </a:endParaRPr>
          </a:p>
          <a:p>
            <a:pPr marL="0" indent="0">
              <a:lnSpc>
                <a:spcPct val="100000"/>
              </a:lnSpc>
              <a:buFont typeface="Arial" panose="020B0604020202020204" pitchFamily="34" charset="0"/>
              <a:buNone/>
            </a:pPr>
            <a:r>
              <a:rPr lang="en-US" dirty="0">
                <a:latin typeface="+mn-lt"/>
              </a:rPr>
              <a:t>When would you want to use a semi-additive measure like this? Consider scenarios where you need to analyze inventory or sales data based on specific points in time rather than aggregating across all dates.</a:t>
            </a:r>
          </a:p>
          <a:p>
            <a:pPr marL="342900" indent="-342900">
              <a:lnSpc>
                <a:spcPct val="100000"/>
              </a:lnSpc>
              <a:buFont typeface="Arial" panose="020B0604020202020204" pitchFamily="34" charset="0"/>
              <a:buChar char="•"/>
            </a:pPr>
            <a:r>
              <a:rPr lang="en-US" dirty="0">
                <a:latin typeface="+mn-lt"/>
              </a:rPr>
              <a:t>For example, if you want to understand the quantity of sales for the last day of each year or the last day of a selected time period, the "Last Sales Quantity" measure becomes invaluable.</a:t>
            </a:r>
          </a:p>
          <a:p>
            <a:pPr marL="0" indent="0">
              <a:lnSpc>
                <a:spcPct val="100000"/>
              </a:lnSpc>
              <a:buFont typeface="Arial" panose="020B0604020202020204" pitchFamily="34" charset="0"/>
              <a:buNone/>
            </a:pPr>
            <a:endParaRPr lang="en-US" dirty="0">
              <a:latin typeface="+mn-lt"/>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41339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47715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effectLst/>
                <a:latin typeface="Segoe UI Light" panose="020B0502040204020203" pitchFamily="34" charset="0"/>
                <a:cs typeface="Segoe UI Light" panose="020B0502040204020203" pitchFamily="34" charset="0"/>
              </a:rPr>
              <a:t>During Power BI report creation, it's often necessary to perform calculations based on date and time. To effectively analyze data over time, creating a date table is crucial. This table provides the necessary formatting for time-oriented values and allows businesses to track performance over months, quarters, fiscal years,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effectLst/>
                <a:latin typeface="Segoe UI Light" panose="020B0502040204020203" pitchFamily="34" charset="0"/>
                <a:cs typeface="Segoe UI Light" panose="020B0502040204020203" pitchFamily="34" charset="0"/>
              </a:rPr>
              <a:t>Power BI includes an automatic date/time feature that generates predefined calculated columns for day, month, quarter, and year. However, these columns may not meet specific requirements or can unnecessarily increase model size. Disabling auto date/time doesn't eliminate the need for time intelligence. This is where a common date table comes into play.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a:defRPr/>
            </a:pPr>
            <a:r>
              <a:rPr lang="en-US" sz="800" b="0" i="0" dirty="0">
                <a:effectLst/>
                <a:latin typeface="Segoe UI Light" panose="020B0502040204020203" pitchFamily="34" charset="0"/>
                <a:cs typeface="Segoe UI Light" panose="020B0502040204020203" pitchFamily="34" charset="0"/>
              </a:rPr>
              <a:t>Before creating a new common date table, it's advisable to check if there is already an existing one within the organization to avoid duplicating work.</a:t>
            </a:r>
            <a:endParaRPr lang="en-US" sz="800" dirty="0">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effectLst/>
                <a:latin typeface="Segoe UI Light" panose="020B0502040204020203" pitchFamily="34" charset="0"/>
                <a:cs typeface="Segoe UI Light" panose="020B0502040204020203" pitchFamily="34" charset="0"/>
              </a:rPr>
              <a:t>A common date table allows you to standardize date formats and ranges according to company requirements. It can include additional details like company holidays, fiscal vs. calendar dates, and more. By adding month, week, and day number columns, you can filter and aggregate data based on various date types, simplifying complex calculations.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effectLst/>
                <a:latin typeface="Segoe UI Light" panose="020B0502040204020203" pitchFamily="34" charset="0"/>
                <a:cs typeface="Segoe UI Light" panose="020B0502040204020203" pitchFamily="34" charset="0"/>
              </a:rPr>
              <a:t>There are several ways to build a common date table:</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00" b="0" i="0" dirty="0">
                <a:effectLst/>
                <a:latin typeface="Segoe UI Light" panose="020B0502040204020203" pitchFamily="34" charset="0"/>
                <a:cs typeface="Segoe UI Light" panose="020B0502040204020203" pitchFamily="34" charset="0"/>
              </a:rPr>
              <a:t>Source data: Sometimes, source databases or data warehouses already have their own date tables.</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00" b="0" i="0" dirty="0">
                <a:effectLst/>
                <a:latin typeface="Segoe UI Light" panose="020B0502040204020203" pitchFamily="34" charset="0"/>
                <a:cs typeface="Segoe UI Light" panose="020B0502040204020203" pitchFamily="34" charset="0"/>
              </a:rPr>
              <a:t>DAX functions: You can use DAX functions like CALENDARAUTO() or CALENDAR() to generate a common date table.</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800" b="0" i="0" dirty="0">
                <a:effectLst/>
                <a:latin typeface="Segoe UI Light" panose="020B0502040204020203" pitchFamily="34" charset="0"/>
                <a:cs typeface="Segoe UI Light" panose="020B0502040204020203" pitchFamily="34" charset="0"/>
              </a:rPr>
              <a:t>Power Query: You can use the M-language in Power Query to define a common date table.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effectLst/>
                <a:latin typeface="Segoe UI Light" panose="020B0502040204020203" pitchFamily="34" charset="0"/>
                <a:cs typeface="Segoe UI Light" panose="020B0502040204020203" pitchFamily="34" charset="0"/>
              </a:rPr>
              <a:t>To designate the common date table as the official date table, you can right-click its name in the Fields pane and select "Mark as date table."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95012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All data analysts will have to deal with time. Dates are important, so we highly recommend that you create or import a dates table. This approach will help make date and time calculations much simpler in DAX.</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While some time calculations are simple to do in DAX, others are more difficult. For instance, this screenshot shows what happens if you want to display a running total.</a:t>
            </a: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Notice that the totals increment for each month but then reset when the year changes. In other programming languages, this result can be fairly complicated, often involving several variables and looping through code. </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DAX makes this process fairly simple, for example, working with time to compare your current sales with the sales of a previous time period. For instance, if you want to see the total sales of the month next to the total sales of the prior month  using the DAX CALCULATE() measure: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This measure uses the CALCULATE function, indicating that you're overriding the context to evaluate this expression the way that you want to. You're summing Total Price, as you've been doing throughout this module. For the second argument, you're using PREVIOUSMONTH for the override, which tells Power BI that, no matter what month is the default, the system should override it to be the previous month.</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&lt;CLICK&gt;</a:t>
            </a:r>
          </a:p>
          <a:p>
            <a:pPr algn="l"/>
            <a:r>
              <a:rPr lang="en-US" b="0" i="0" dirty="0">
                <a:effectLst/>
                <a:latin typeface="Segoe UI Light" panose="020B0502040204020203" pitchFamily="34" charset="0"/>
                <a:cs typeface="Segoe UI Light" panose="020B0502040204020203" pitchFamily="34" charset="0"/>
              </a:rPr>
              <a:t>Now see the new visual using the DAX measure. When you examine the months side-by-side, notice that the total sales for July compared to the total sales for June. Now you can also calculate the difference between current and previous months. </a:t>
            </a:r>
            <a:endParaRPr lang="en-US" b="0" i="0" dirty="0">
              <a:solidFill>
                <a:srgbClr val="D4D4D4"/>
              </a:solidFill>
              <a:effectLst/>
              <a:latin typeface="Segoe UI Light" panose="020B0502040204020203" pitchFamily="34" charset="0"/>
              <a:cs typeface="Segoe UI Light" panose="020B0502040204020203" pitchFamily="34" charset="0"/>
            </a:endParaRP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066685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10/23/2023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14730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04155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You can use variables in your DAX formulas to help you write less complex and more efficient calculations. Variables are underused when starting with Power BI Desktop, but they are effective, and a great habit to create when you are creating measures.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Some expressions involve the use of many nested functions and the reuse of expression logic. These expressions take a longer time to process and are difficult to read and, therefore, troubleshoot.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use variables, you can save query processing time. This change is a step in the right direction toward optimizing the performance of a data model.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use of variables in your data model provides the following advantages: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Improved performance</a:t>
            </a:r>
            <a:r>
              <a:rPr lang="en-US" b="0" i="0" dirty="0">
                <a:effectLst/>
                <a:latin typeface="Segoe UI Light" panose="020B0502040204020203" pitchFamily="34" charset="0"/>
                <a:cs typeface="Segoe UI Light" panose="020B0502040204020203" pitchFamily="34" charset="0"/>
              </a:rPr>
              <a:t>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Improved readability</a:t>
            </a:r>
            <a:r>
              <a:rPr lang="en-US" b="0" i="0" dirty="0">
                <a:effectLst/>
                <a:latin typeface="Segoe UI Light" panose="020B0502040204020203" pitchFamily="34" charset="0"/>
                <a:cs typeface="Segoe UI Light" panose="020B0502040204020203" pitchFamily="34" charset="0"/>
              </a:rPr>
              <a:t>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Simplified troubleshooting code</a:t>
            </a:r>
            <a:r>
              <a:rPr lang="en-US" b="0" i="0" dirty="0">
                <a:effectLst/>
                <a:latin typeface="Segoe UI Light" panose="020B0502040204020203" pitchFamily="34" charset="0"/>
                <a:cs typeface="Segoe UI Light" panose="020B0502040204020203" pitchFamily="34" charset="0"/>
              </a:rPr>
              <a:t>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Reduced complexity</a:t>
            </a:r>
            <a:r>
              <a:rPr lang="en-US" b="0" i="0" dirty="0">
                <a:effectLst/>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16154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have completed creating your report, the performance of that report depends on how quickly data can load onto the report page. You should test out your report in the Power BI service, to see how it works from an end-user perspective. If you experience any issues yourself, or if the report users have reported issues, you need to investigate the cause of those issues, and take measures to tune the report for more optimized performance.</a:t>
            </a:r>
          </a:p>
          <a:p>
            <a:br>
              <a:rPr lang="en-US" dirty="0">
                <a:latin typeface="Segoe UI Light" panose="020B0502040204020203" pitchFamily="34" charset="0"/>
                <a:cs typeface="Segoe UI Light" panose="020B0502040204020203" pitchFamily="34" charset="0"/>
              </a:rPr>
            </a:br>
            <a:r>
              <a:rPr lang="en-US" b="1" dirty="0">
                <a:latin typeface="Segoe UI Light" panose="020B0502040204020203" pitchFamily="34" charset="0"/>
                <a:cs typeface="Segoe UI Light" panose="020B0502040204020203" pitchFamily="34" charset="0"/>
              </a:rPr>
              <a:t>Analyze Performance</a:t>
            </a:r>
            <a:r>
              <a:rPr lang="en-US" dirty="0">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To investigate the cause of issues, your first port of call is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tool within Power BI Desktop.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allows you to find out how each of your report elements and provides you with logs which measure (in time duration) how each of your report elements performs when users interact with them. By looking closely at the durations in the logs, you can identify which elements of the report are the most (or least) resource intensive. You can find where the bottlenecks are and this gives you a good starting point for making changes.</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Before you run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ensure you clear the visual cache and data engine cache, otherwise the results will not be accurate. Also, you should set up the report so that it opens on a blank page.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have cleared the caches, and opened the report on the blank page, to run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go to </a:t>
            </a:r>
            <a:r>
              <a:rPr lang="en-US" b="1" i="0" dirty="0">
                <a:effectLst/>
                <a:latin typeface="Segoe UI Light" panose="020B0502040204020203" pitchFamily="34" charset="0"/>
                <a:cs typeface="Segoe UI Light" panose="020B0502040204020203" pitchFamily="34" charset="0"/>
              </a:rPr>
              <a:t>View</a:t>
            </a:r>
            <a:r>
              <a:rPr lang="en-US" b="0" i="0" dirty="0">
                <a:effectLst/>
                <a:latin typeface="Segoe UI Light" panose="020B0502040204020203" pitchFamily="34" charset="0"/>
                <a:cs typeface="Segoe UI Light" panose="020B0502040204020203" pitchFamily="34" charset="0"/>
              </a:rPr>
              <a:t> tab, select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and then select </a:t>
            </a:r>
            <a:r>
              <a:rPr lang="en-US" b="1" i="0" dirty="0">
                <a:effectLst/>
                <a:latin typeface="Segoe UI Light" panose="020B0502040204020203" pitchFamily="34" charset="0"/>
                <a:cs typeface="Segoe UI Light" panose="020B0502040204020203" pitchFamily="34" charset="0"/>
              </a:rPr>
              <a:t>Start Recording</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Interact with your report as you would expect a user to, then stop the recording. You will see the results of your interactions displaying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as you work. When you are finished, select the </a:t>
            </a:r>
            <a:r>
              <a:rPr lang="en-US" b="1" i="0" dirty="0">
                <a:effectLst/>
                <a:latin typeface="Segoe UI Light" panose="020B0502040204020203" pitchFamily="34" charset="0"/>
                <a:cs typeface="Segoe UI Light" panose="020B0502040204020203" pitchFamily="34" charset="0"/>
              </a:rPr>
              <a:t>Stop</a:t>
            </a:r>
            <a:r>
              <a:rPr lang="en-US" b="0" i="0" dirty="0">
                <a:effectLst/>
                <a:latin typeface="Segoe UI Light" panose="020B0502040204020203" pitchFamily="34" charset="0"/>
                <a:cs typeface="Segoe UI Light" panose="020B0502040204020203" pitchFamily="34" charset="0"/>
              </a:rPr>
              <a:t> button. You can then analyze the results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You will see the performance results of each item in the report, in milliseconds, under the </a:t>
            </a:r>
            <a:r>
              <a:rPr lang="en-US" b="1" i="0" dirty="0">
                <a:effectLst/>
                <a:latin typeface="Segoe UI Light" panose="020B0502040204020203" pitchFamily="34" charset="0"/>
                <a:cs typeface="Segoe UI Light" panose="020B0502040204020203" pitchFamily="34" charset="0"/>
              </a:rPr>
              <a:t>Duration</a:t>
            </a:r>
            <a:r>
              <a:rPr lang="en-US" b="0" i="0" dirty="0">
                <a:effectLst/>
                <a:latin typeface="Segoe UI Light" panose="020B0502040204020203" pitchFamily="34" charset="0"/>
                <a:cs typeface="Segoe UI Light" panose="020B0502040204020203" pitchFamily="34" charset="0"/>
              </a:rPr>
              <a:t> column.</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You can review the results of your performance test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To review the tasks in order of duration, longest to shortest, right-click the </a:t>
            </a:r>
            <a:r>
              <a:rPr lang="en-US" b="1" i="0" dirty="0">
                <a:effectLst/>
                <a:latin typeface="Segoe UI Light" panose="020B0502040204020203" pitchFamily="34" charset="0"/>
                <a:cs typeface="Segoe UI Light" panose="020B0502040204020203" pitchFamily="34" charset="0"/>
              </a:rPr>
              <a:t>Sort</a:t>
            </a:r>
            <a:r>
              <a:rPr lang="en-US" b="0" i="0" dirty="0">
                <a:effectLst/>
                <a:latin typeface="Segoe UI Light" panose="020B0502040204020203" pitchFamily="34" charset="0"/>
                <a:cs typeface="Segoe UI Light" panose="020B0502040204020203" pitchFamily="34" charset="0"/>
              </a:rPr>
              <a:t> icon next to the </a:t>
            </a:r>
            <a:r>
              <a:rPr lang="en-US" b="1" i="0" dirty="0">
                <a:effectLst/>
                <a:latin typeface="Segoe UI Light" panose="020B0502040204020203" pitchFamily="34" charset="0"/>
                <a:cs typeface="Segoe UI Light" panose="020B0502040204020203" pitchFamily="34" charset="0"/>
              </a:rPr>
              <a:t>Duration (ms)</a:t>
            </a:r>
            <a:r>
              <a:rPr lang="en-US" b="0" i="0" dirty="0">
                <a:effectLst/>
                <a:latin typeface="Segoe UI Light" panose="020B0502040204020203" pitchFamily="34" charset="0"/>
                <a:cs typeface="Segoe UI Light" panose="020B0502040204020203" pitchFamily="34" charset="0"/>
              </a:rPr>
              <a:t> column header, and then select </a:t>
            </a:r>
            <a:r>
              <a:rPr lang="en-US" b="1" i="0" dirty="0">
                <a:effectLst/>
                <a:latin typeface="Segoe UI Light" panose="020B0502040204020203" pitchFamily="34" charset="0"/>
                <a:cs typeface="Segoe UI Light" panose="020B0502040204020203" pitchFamily="34" charset="0"/>
              </a:rPr>
              <a:t>Total time</a:t>
            </a:r>
            <a:r>
              <a:rPr lang="en-US" b="0" i="0" dirty="0">
                <a:effectLst/>
                <a:latin typeface="Segoe UI Light" panose="020B0502040204020203" pitchFamily="34" charset="0"/>
                <a:cs typeface="Segoe UI Light" panose="020B0502040204020203" pitchFamily="34" charset="0"/>
              </a:rPr>
              <a:t> in </a:t>
            </a:r>
            <a:r>
              <a:rPr lang="en-US" b="1" i="0" dirty="0">
                <a:effectLst/>
                <a:latin typeface="Segoe UI Light" panose="020B0502040204020203" pitchFamily="34" charset="0"/>
                <a:cs typeface="Segoe UI Light" panose="020B0502040204020203" pitchFamily="34" charset="0"/>
              </a:rPr>
              <a:t>Descending</a:t>
            </a:r>
            <a:r>
              <a:rPr lang="en-US" b="0" i="0" dirty="0">
                <a:effectLst/>
                <a:latin typeface="Segoe UI Light" panose="020B0502040204020203" pitchFamily="34" charset="0"/>
                <a:cs typeface="Segoe UI Light" panose="020B0502040204020203" pitchFamily="34" charset="0"/>
              </a:rPr>
              <a:t> order.</a:t>
            </a: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log information for each visual shows how much time it took (duration) to complete the following categories of tasks: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DAX query</a:t>
            </a:r>
            <a:r>
              <a:rPr lang="en-US" b="0" i="0" dirty="0">
                <a:effectLst/>
                <a:latin typeface="Segoe UI Light" panose="020B0502040204020203" pitchFamily="34" charset="0"/>
                <a:cs typeface="Segoe UI Light" panose="020B0502040204020203" pitchFamily="34" charset="0"/>
              </a:rPr>
              <a:t> - The time it took for the visual to send the query, along with the time it took Analysis Services to return the results.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Visual display</a:t>
            </a:r>
            <a:r>
              <a:rPr lang="en-US" b="0" i="0" dirty="0">
                <a:effectLst/>
                <a:latin typeface="Segoe UI Light" panose="020B0502040204020203" pitchFamily="34" charset="0"/>
                <a:cs typeface="Segoe UI Light" panose="020B0502040204020203" pitchFamily="34" charset="0"/>
              </a:rPr>
              <a:t> - The time it took for the visual to render on the screen, including the time required to retrieve web images or geocoding.</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Other</a:t>
            </a:r>
            <a:r>
              <a:rPr lang="en-US" b="0" i="0" dirty="0">
                <a:effectLst/>
                <a:latin typeface="Segoe UI Light" panose="020B0502040204020203" pitchFamily="34" charset="0"/>
                <a:cs typeface="Segoe UI Light" panose="020B0502040204020203" pitchFamily="34" charset="0"/>
              </a:rPr>
              <a:t> - The time it took the visual to prepare queries, wait for other visuals to complete, or perform other background processing tasks. If this category displays a long duration, the only real way to reduce this duration is to optimize DAX queries for other visuals, or reduce the number of visuals in the report.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 results of the analysis test help you to understand the behavior of your data model and identify the elements that you need to optimize. You can compare the duration of each element in the report and identify the elements that have a long duration. You should focus on those elements and investigate why it takes them so long to load on the report page.</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Metadata</a:t>
            </a:r>
          </a:p>
          <a:p>
            <a:pPr algn="l"/>
            <a:r>
              <a:rPr lang="en-US" b="0" i="0" dirty="0">
                <a:effectLst/>
                <a:latin typeface="Segoe UI Light" panose="020B0502040204020203" pitchFamily="34" charset="0"/>
                <a:cs typeface="Segoe UI Light" panose="020B0502040204020203" pitchFamily="34" charset="0"/>
              </a:rPr>
              <a:t>Metadata is information about other data. Power BI metadata contains information on your data model, such as the name, data type and format of each of the columns, the schema of the database, the report design, when the file was last modified, the data refresh rates, and much more.</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You can use Power Query Editor in Power BI Desktop to examine the columns, rows, and values of the raw data. You can then use the available tools, such as those highlighted in the following screenshot, to make the necessary changes.</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Tune Performance</a:t>
            </a:r>
            <a:r>
              <a:rPr lang="en-US" dirty="0">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The results of your analysis will identify areas for improvement and highlight items that you need to optimize.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 common reason for poor performance is too many visuals on the same page. In the following image you can see an example of a busy page that contains many visuals.</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identify visuals as the bottleneck leading to poor performance, you can take the following steps to tune the report:</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visuals on the report page; fewer visuals means better performance. If a visual is not necessary and does not add value to the end user, should remove it. Rather than using multiple visuals on the page, consider other ways to provide additional details, such as drillthrough pages and report page tooltips.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fields in each visual. The upper limit for visuals is 100 fields, so a visual with more than 100 fields will be slow to load (and look cluttered and confusing). Identify fields that are not valuable to the visual and remove them.</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find that visuals are not causing the performance issues, you should take a close look at the DAX Query results that are displayed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and investigate further into those.</a:t>
            </a:r>
          </a:p>
          <a:p>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922817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When you examine the results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you can see how long it took the Power BI Desktop engine to evaluate each query (in milliseconds). A good starting point is any DAX query that is taking longer than 120 milliseconds. In this example, you identify one particular query that has a large duration time.</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highlights potential issues but does not tell you what needs to be done to improve them.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this example, you are trying to count the total number of products with order quantities greater than or equal to five. </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&lt;CLICK&gt;</a:t>
            </a:r>
          </a:p>
          <a:p>
            <a:r>
              <a:rPr lang="en-US" b="0" i="0" dirty="0">
                <a:effectLst/>
                <a:latin typeface="Segoe UI Light" panose="020B0502040204020203" pitchFamily="34" charset="0"/>
                <a:cs typeface="Segoe UI Light" panose="020B0502040204020203" pitchFamily="34" charset="0"/>
              </a:rPr>
              <a:t>Now the measure replaces the FILTER function with the KEEPFILTER function. When the test was run again in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the duration was shorter as a result of the KEEPFILTER function.</a:t>
            </a:r>
          </a:p>
          <a:p>
            <a:endParaRPr lang="en-US" b="0" i="0" dirty="0">
              <a:effectLst/>
              <a:latin typeface="Segoe UI Light" panose="020B0502040204020203" pitchFamily="34" charset="0"/>
              <a:cs typeface="Segoe UI Light" panose="020B0502040204020203" pitchFamily="34" charset="0"/>
            </a:endParaRPr>
          </a:p>
          <a:p>
            <a:r>
              <a:rPr lang="en-US" sz="1800" dirty="0">
                <a:effectLst/>
                <a:latin typeface="Segoe UI" panose="020B0502040204020203" pitchFamily="34" charset="0"/>
              </a:rPr>
              <a:t>https://learn.microsoft.com/dax/best-practices/dax-avoid-avoid-filter-as-filter-argument</a:t>
            </a:r>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239468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620415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slide animation to reveal the correct answers.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10/23/2023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964219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325605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On this slide, we see the fact table in the middle. DimProduct and DimEmployee are both dimension tables.</a:t>
            </a:r>
          </a:p>
          <a:p>
            <a:pPr algn="l"/>
            <a:endParaRPr lang="en-US" dirty="0"/>
          </a:p>
          <a:p>
            <a:pPr algn="l"/>
            <a:r>
              <a:rPr lang="en-US" dirty="0"/>
              <a:t>In data modeling, understanding the components of a data model is crucial, including fact and dimension tables and the relationships between them. Fact tables contain activities or events, while dimension tables describe the entities or details related to those activities.</a:t>
            </a:r>
          </a:p>
          <a:p>
            <a:pPr algn="l"/>
            <a:endParaRPr lang="en-US" dirty="0"/>
          </a:p>
          <a:p>
            <a:pPr algn="l"/>
            <a:r>
              <a:rPr lang="en-US" dirty="0"/>
              <a:t>Fact: Represents activities, observations, or events such as sales orders, stock balances, temperatures, etc.</a:t>
            </a:r>
          </a:p>
          <a:p>
            <a:pPr algn="l"/>
            <a:r>
              <a:rPr lang="en-US" dirty="0"/>
              <a:t>Dimension: Describes business entities like products, people, places, and concepts, providing details or answers to questions like "who, what, when, where, why, how."</a:t>
            </a:r>
          </a:p>
          <a:p>
            <a:pPr algn="l"/>
            <a:endParaRPr lang="en-US" dirty="0"/>
          </a:p>
          <a:p>
            <a:pPr algn="l"/>
            <a:r>
              <a:rPr lang="en-US" dirty="0"/>
              <a:t>Creating a well-designed data model in Microsoft Power BI offers numerous benefits. It enhances data understanding, simplifies report building, enables faster data exploration, facilitates simpler aggregations, ensures more accurate reports, and reduces future maintenance efforts.</a:t>
            </a:r>
          </a:p>
          <a:p>
            <a:pPr algn="l"/>
            <a:endParaRPr lang="en-US" dirty="0"/>
          </a:p>
          <a:p>
            <a:pPr algn="l"/>
            <a:r>
              <a:rPr lang="en-US" dirty="0"/>
              <a:t>Defining specific rules for an ideal data model is challenging due to the uniqueness and usage of data. Generally, a smaller data model is preferred for improved performance and ease of use. However, determining the exact criteria for a smaller data model is subjective and depends on heuristics and individual context.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29490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175736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combines tables from different sources into a single dataset, making it easier to analyze and report on data. The star schema is a common data modeling technique used in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star schema, we have a fact table connected to several dimension tables. This separation simplifies the data and provides a clear hierarchy and context for analysis. By connecting the fact table to these dimension tables, we establish relationships and determine the level of detail in the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star schema is a popular and effective method in Power BI. It allows us to create relationships between tables, analyze data efficiently, and create informative reports. </a:t>
            </a:r>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7328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202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i="0" dirty="0">
                <a:effectLst/>
                <a:latin typeface="Segoe UI Light" panose="020B0502040204020203" pitchFamily="34" charset="0"/>
                <a:cs typeface="Segoe UI Light" panose="020B0502040204020203" pitchFamily="34" charset="0"/>
              </a:rPr>
              <a:t>Power BI provides the capability to establish relationships between tables from various data sources, such as enabling you to bring together data from Microsoft Excel and relational databases into a cohesive dataset. Let's explore how to create these relationships effectively: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i="0" dirty="0">
                <a:effectLst/>
                <a:latin typeface="Segoe UI Light" panose="020B0502040204020203" pitchFamily="34" charset="0"/>
                <a:cs typeface="Segoe UI Light" panose="020B0502040204020203" pitchFamily="34" charset="0"/>
              </a:rPr>
              <a:t>Existing relationships</a:t>
            </a:r>
            <a:r>
              <a:rPr lang="en-US" sz="800" b="0" i="0" dirty="0">
                <a:effectLst/>
                <a:latin typeface="Segoe UI Light" panose="020B0502040204020203" pitchFamily="34" charset="0"/>
                <a:cs typeface="Segoe UI Light" panose="020B0502040204020203" pitchFamily="34" charset="0"/>
              </a:rPr>
              <a:t>: When connecting to a relational database, it's worth noting that relationships may already be defined by the database architect using primary and foreign keys. </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0" i="0" dirty="0">
                <a:effectLst/>
                <a:latin typeface="Segoe UI Light" panose="020B0502040204020203" pitchFamily="34" charset="0"/>
                <a:cs typeface="Segoe UI Light" panose="020B0502040204020203" pitchFamily="34" charset="0"/>
              </a:rPr>
              <a:t>(Note: This knowledge is not essential for this course but can clarify the readiness of data for relationship creation.)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800" b="0" i="0" dirty="0">
              <a:effectLst/>
              <a:latin typeface="Segoe UI Light" panose="020B0502040204020203" pitchFamily="34" charset="0"/>
              <a:cs typeface="Segoe UI Light" panose="020B0502040204020203"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i="0" dirty="0">
                <a:effectLst/>
                <a:latin typeface="Segoe UI Light" panose="020B0502040204020203" pitchFamily="34" charset="0"/>
                <a:cs typeface="Segoe UI Light" panose="020B0502040204020203" pitchFamily="34" charset="0"/>
              </a:rPr>
              <a:t>Auto-detect relationships</a:t>
            </a:r>
            <a:r>
              <a:rPr lang="en-US" sz="800" b="0" i="0" dirty="0">
                <a:effectLst/>
                <a:latin typeface="Segoe UI Light" panose="020B0502040204020203" pitchFamily="34" charset="0"/>
                <a:cs typeface="Segoe UI Light" panose="020B0502040204020203" pitchFamily="34" charset="0"/>
              </a:rPr>
              <a:t>: automatically detect relationships between tables based on the data. You can leverage this feature and make necessary modifications or delete relationships as needed to align with your data model and analysis requirements.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800" b="0" i="0" dirty="0">
              <a:effectLst/>
              <a:latin typeface="Segoe UI Light" panose="020B0502040204020203" pitchFamily="34" charset="0"/>
              <a:cs typeface="Segoe UI Light" panose="020B0502040204020203"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i="0" dirty="0">
                <a:effectLst/>
                <a:latin typeface="Segoe UI Light" panose="020B0502040204020203" pitchFamily="34" charset="0"/>
                <a:cs typeface="Segoe UI Light" panose="020B0502040204020203" pitchFamily="34" charset="0"/>
              </a:rPr>
              <a:t>Creating relationships with multiple columns</a:t>
            </a:r>
            <a:r>
              <a:rPr lang="en-US" sz="800" b="0" i="0" dirty="0">
                <a:effectLst/>
                <a:latin typeface="Segoe UI Light" panose="020B0502040204020203" pitchFamily="34" charset="0"/>
                <a:cs typeface="Segoe UI Light" panose="020B0502040204020203" pitchFamily="34" charset="0"/>
              </a:rPr>
              <a:t>: Relationships can be established using multiple columns within a table. By holding the CTRL key and selecting the desired columns, you can create relationships based on specific criteria. </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0" i="0" dirty="0">
                <a:effectLst/>
                <a:latin typeface="Segoe UI Light" panose="020B0502040204020203" pitchFamily="34" charset="0"/>
                <a:cs typeface="Segoe UI Light" panose="020B0502040204020203" pitchFamily="34" charset="0"/>
              </a:rPr>
              <a:t>(Note: This functionality differs from merging queries in Power Query and adds value to your data modeling process.)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800" b="0" i="0" dirty="0">
              <a:effectLst/>
              <a:latin typeface="Segoe UI Light" panose="020B0502040204020203" pitchFamily="34" charset="0"/>
              <a:cs typeface="Segoe UI Light" panose="020B0502040204020203"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i="0" dirty="0">
                <a:effectLst/>
                <a:latin typeface="Segoe UI Light" panose="020B0502040204020203" pitchFamily="34" charset="0"/>
                <a:cs typeface="Segoe UI Light" panose="020B0502040204020203" pitchFamily="34" charset="0"/>
              </a:rPr>
              <a:t>Active and inactive relationships</a:t>
            </a:r>
            <a:r>
              <a:rPr lang="en-US" sz="800" b="0" i="0" dirty="0">
                <a:effectLst/>
                <a:latin typeface="Segoe UI Light" panose="020B0502040204020203" pitchFamily="34" charset="0"/>
                <a:cs typeface="Segoe UI Light" panose="020B0502040204020203" pitchFamily="34" charset="0"/>
              </a:rPr>
              <a:t>: Each table can have only one active relationship, but it is possible to define multiple relationships between tables. </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0" i="0" dirty="0">
                <a:effectLst/>
                <a:latin typeface="Segoe UI Light" panose="020B0502040204020203" pitchFamily="34" charset="0"/>
                <a:cs typeface="Segoe UI Light" panose="020B0502040204020203" pitchFamily="34" charset="0"/>
              </a:rPr>
              <a:t>For example, you can create one active relationship with the date table for a sales fact table and define additional relationships as inactive. These inactive relationships can be utilized later for implementing DAX calculations or exploring different analysis perspectives.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u="sng" dirty="0">
                <a:effectLst/>
                <a:latin typeface="Segoe UI Light" panose="020B0502040204020203" pitchFamily="34" charset="0"/>
                <a:cs typeface="Segoe UI Light" panose="020B0502040204020203" pitchFamily="34" charset="0"/>
              </a:rPr>
              <a:t>Lead-in for next slide</a:t>
            </a:r>
            <a:r>
              <a:rPr lang="en-US" sz="800" b="0" i="0" dirty="0">
                <a:effectLst/>
                <a:latin typeface="Segoe UI Light" panose="020B0502040204020203" pitchFamily="34" charset="0"/>
                <a:cs typeface="Segoe UI Light" panose="020B0502040204020203" pitchFamily="34" charset="0"/>
              </a:rPr>
              <a:t>: draw attention to the visual representation of relationships, specifically the arrow direction and the 1:* notation displayed on each table.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i="0" dirty="0">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733554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&lt;BUILD SLIDE&gt;</a:t>
            </a:r>
          </a:p>
          <a:p>
            <a:r>
              <a:rPr lang="en-US" sz="800" b="0" i="0" dirty="0">
                <a:effectLst/>
                <a:latin typeface="Segoe UI Light" panose="020B0502040204020203" pitchFamily="34" charset="0"/>
                <a:cs typeface="Segoe UI Light" panose="020B0502040204020203" pitchFamily="34" charset="0"/>
              </a:rPr>
              <a:t>Unlike other database management systems, Power BI has the concept of </a:t>
            </a:r>
            <a:r>
              <a:rPr lang="en-US" sz="800" b="0" i="1" dirty="0">
                <a:effectLst/>
                <a:latin typeface="Segoe UI Light" panose="020B0502040204020203" pitchFamily="34" charset="0"/>
                <a:cs typeface="Segoe UI Light" panose="020B0502040204020203" pitchFamily="34" charset="0"/>
              </a:rPr>
              <a:t>directionality</a:t>
            </a:r>
            <a:r>
              <a:rPr lang="en-US" sz="800" b="0" i="0" dirty="0">
                <a:effectLst/>
                <a:latin typeface="Segoe UI Light" panose="020B0502040204020203" pitchFamily="34" charset="0"/>
                <a:cs typeface="Segoe UI Light" panose="020B0502040204020203" pitchFamily="34" charset="0"/>
              </a:rPr>
              <a:t> to a relationship. This directionality plays an important role in filtering data between multiple tables. </a:t>
            </a:r>
          </a:p>
          <a:p>
            <a:r>
              <a:rPr lang="en-US" sz="800" dirty="0"/>
              <a:t>&lt;CLICK&gt;</a:t>
            </a:r>
          </a:p>
          <a:p>
            <a:endParaRPr lang="en-US" sz="800" dirty="0"/>
          </a:p>
          <a:p>
            <a:r>
              <a:rPr lang="en-US" sz="800" b="1" dirty="0"/>
              <a:t>Cardinality</a:t>
            </a:r>
            <a:r>
              <a:rPr lang="en-US" sz="800" dirty="0"/>
              <a:t> in Power BI Desktop relationship refers to the uniqueness of data values in a column. It determines the relationship between tables based on the number of records that correlate between them. In the context of many-to-one (*:1) cardinality, it means that there are multiple records in the left (top) table that correspond to a single record in the right (bottom) table.</a:t>
            </a:r>
          </a:p>
          <a:p>
            <a:endParaRPr lang="en-US" sz="800" dirty="0"/>
          </a:p>
          <a:p>
            <a:pPr algn="l"/>
            <a:r>
              <a:rPr lang="en-US" sz="800" b="0" i="0" dirty="0">
                <a:effectLst/>
                <a:latin typeface="Segoe UI Light" panose="020B0502040204020203" pitchFamily="34" charset="0"/>
                <a:cs typeface="Segoe UI Light" panose="020B0502040204020203" pitchFamily="34" charset="0"/>
              </a:rPr>
              <a:t>Many-to-one (*:1) or one-to-many (1: *) cardinality:</a:t>
            </a:r>
          </a:p>
          <a:p>
            <a:pPr marL="171450" indent="-171450" algn="l">
              <a:buFont typeface="Arial" panose="020B0604020202020204" pitchFamily="34" charset="0"/>
              <a:buChar char="•"/>
            </a:pPr>
            <a:r>
              <a:rPr lang="en-US" sz="800" b="0" i="0" dirty="0">
                <a:effectLst/>
                <a:latin typeface="Segoe UI Light" panose="020B0502040204020203" pitchFamily="34" charset="0"/>
                <a:cs typeface="Segoe UI Light" panose="020B0502040204020203" pitchFamily="34" charset="0"/>
              </a:rPr>
              <a:t>Describes a relationship in which you have many instances of a value in one column that are related to only one unique corresponding instance in another column.</a:t>
            </a:r>
          </a:p>
          <a:p>
            <a:pPr marL="171450" indent="-171450" algn="l">
              <a:buFont typeface="Arial" panose="020B0604020202020204" pitchFamily="34" charset="0"/>
              <a:buChar char="•"/>
            </a:pPr>
            <a:r>
              <a:rPr lang="en-US" sz="800" b="0" i="0" dirty="0">
                <a:effectLst/>
                <a:latin typeface="Segoe UI Light" panose="020B0502040204020203" pitchFamily="34" charset="0"/>
                <a:cs typeface="Segoe UI Light" panose="020B0502040204020203" pitchFamily="34" charset="0"/>
              </a:rPr>
              <a:t>Describes the directionality between fact and dimension tables.</a:t>
            </a:r>
          </a:p>
          <a:p>
            <a:pPr marL="171450" indent="-171450" algn="l">
              <a:buFont typeface="Arial" panose="020B0604020202020204" pitchFamily="34" charset="0"/>
              <a:buChar char="•"/>
            </a:pPr>
            <a:r>
              <a:rPr lang="en-US" sz="800" b="0" i="0" dirty="0">
                <a:effectLst/>
                <a:latin typeface="Segoe UI Light" panose="020B0502040204020203" pitchFamily="34" charset="0"/>
                <a:cs typeface="Segoe UI Light" panose="020B0502040204020203" pitchFamily="34" charset="0"/>
              </a:rPr>
              <a:t>Is the most common type of directionality and is the Power BI default when you are automatically creating relationships.</a:t>
            </a:r>
          </a:p>
          <a:p>
            <a:r>
              <a:rPr lang="en-US" sz="800" dirty="0"/>
              <a:t>&lt;CLICK&gt;</a:t>
            </a:r>
          </a:p>
          <a:p>
            <a:endParaRPr lang="en-US" sz="800" dirty="0"/>
          </a:p>
          <a:p>
            <a:r>
              <a:rPr lang="en-US" sz="800" b="1" dirty="0"/>
              <a:t>Cross filter direction </a:t>
            </a:r>
            <a:r>
              <a:rPr lang="en-US" sz="800" dirty="0"/>
              <a:t>determines the flow of data filtering between tables in a relationship.</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On the other hand, if the cross filter direction is set to "Both" between these tables, filtering can occur in both directions. This means that selecting a specific product in the Products table will filter the Sales table to show only the sales data related to that product. Similarly, selecting a specific sales record in the Sales table will filter the Products table to display only the relevant product information.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r>
              <a:rPr lang="en-US" sz="800" dirty="0"/>
              <a:t>Using bidirectional filtering can create complex interactions and may result in unexpected or undesired filtering outcomes. </a:t>
            </a:r>
          </a:p>
          <a:p>
            <a:r>
              <a:rPr lang="en-US" sz="800" dirty="0"/>
              <a:t>For example, if a user selects a specific product in the Products table, it can filter the Sales table to show relevant sales data. However, this bidirectional filtering can also impact the Products table, potentially leading to a distorted view of product information.</a:t>
            </a:r>
          </a:p>
          <a:p>
            <a:endParaRPr lang="en-US" sz="800" dirty="0"/>
          </a:p>
          <a:p>
            <a:r>
              <a:rPr lang="en-US" sz="800" dirty="0"/>
              <a:t>Additionally, enabling both cross filter directions can introduce performance issues, as the bidirectional filtering requires more computational resources to process and maintain the synchronized filters between tables.</a:t>
            </a:r>
          </a:p>
          <a:p>
            <a:pPr algn="l"/>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you create a many-to-many relationship, you’ll get a warning asking if it’s intentional, as they are very difficult to manage. We won’t go into more detail. </a:t>
            </a:r>
          </a:p>
          <a:p>
            <a:pPr algn="l"/>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73708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Modeling data is about establishing and maintaining relationships so that you can effectively visualize the data in the form that your business requires. When you are creating these relationships, a common pitfall that you might encounter are circular relationships.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you are developing reports for the Sales team and are examining the relationships between tables. In a poorly designed data model, Table 1 has a many-to-one relationship with a column in Table 2, but Table 2 has a one-to-many relationship with Table 3 that has its own relationship with Table 1. This web of relationships is difficult to manage and becomes a daunting task to build visuals because it is no longer clear what relationships exist. Therefore, it is important that you are able to identify circular relationships so that your data is usable.</a:t>
            </a:r>
          </a:p>
          <a:p>
            <a:endParaRPr lang="en-US" dirty="0">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Relationship dependencies</a:t>
            </a:r>
          </a:p>
          <a:p>
            <a:pPr algn="l"/>
            <a:r>
              <a:rPr lang="en-US" b="0" i="0" dirty="0">
                <a:effectLst/>
                <a:latin typeface="Segoe UI Light" panose="020B0502040204020203" pitchFamily="34" charset="0"/>
                <a:cs typeface="Segoe UI Light" panose="020B0502040204020203" pitchFamily="34" charset="0"/>
              </a:rPr>
              <a:t>To understand circular relationships, you first need to understand dependencies.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consider that you have the following calculated column </a:t>
            </a:r>
            <a:r>
              <a:rPr lang="en-US" b="1" i="0" dirty="0">
                <a:effectLst/>
                <a:latin typeface="Segoe UI Light" panose="020B0502040204020203" pitchFamily="34" charset="0"/>
                <a:cs typeface="Segoe UI Light" panose="020B0502040204020203" pitchFamily="34" charset="0"/>
              </a:rPr>
              <a:t>Total</a:t>
            </a:r>
            <a:r>
              <a:rPr lang="en-US" b="0" i="0" dirty="0">
                <a:effectLst/>
                <a:latin typeface="Segoe UI Light" panose="020B0502040204020203" pitchFamily="34" charset="0"/>
                <a:cs typeface="Segoe UI Light" panose="020B0502040204020203" pitchFamily="34" charset="0"/>
              </a:rPr>
              <a:t> in the Sales table.</a:t>
            </a:r>
          </a:p>
          <a:p>
            <a:pPr algn="l"/>
            <a:endParaRPr lang="en-US" b="0" i="0" dirty="0">
              <a:effectLst/>
              <a:latin typeface="Segoe UI Light" panose="020B0502040204020203" pitchFamily="34" charset="0"/>
              <a:cs typeface="Segoe UI Light" panose="020B0502040204020203" pitchFamily="34" charset="0"/>
            </a:endParaRPr>
          </a:p>
          <a:p>
            <a:pPr lvl="1" algn="l"/>
            <a:r>
              <a:rPr lang="en-US" b="0" i="0" dirty="0">
                <a:effectLst/>
                <a:latin typeface="Segoe UI Light" panose="020B0502040204020203" pitchFamily="34" charset="0"/>
                <a:cs typeface="Segoe UI Light" panose="020B0502040204020203" pitchFamily="34" charset="0"/>
              </a:rPr>
              <a:t>Sales[‘TotalCost] = Sales[‘Quantity’] * Sales[‘Price’]</a:t>
            </a:r>
          </a:p>
          <a:p>
            <a:pPr algn="l"/>
            <a:endParaRPr lang="en-US" b="1"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TotalCost</a:t>
            </a:r>
            <a:r>
              <a:rPr lang="en-US" b="0" i="0" dirty="0">
                <a:effectLst/>
                <a:latin typeface="Segoe UI Light" panose="020B0502040204020203" pitchFamily="34" charset="0"/>
                <a:cs typeface="Segoe UI Light" panose="020B0502040204020203" pitchFamily="34" charset="0"/>
              </a:rPr>
              <a:t> depends on </a:t>
            </a:r>
            <a:r>
              <a:rPr lang="en-US" b="1" i="0" dirty="0">
                <a:effectLst/>
                <a:latin typeface="Segoe UI Light" panose="020B0502040204020203" pitchFamily="34" charset="0"/>
                <a:cs typeface="Segoe UI Light" panose="020B0502040204020203" pitchFamily="34" charset="0"/>
              </a:rPr>
              <a:t>Quantity</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Price</a:t>
            </a:r>
            <a:r>
              <a:rPr lang="en-US" b="0" i="0" dirty="0">
                <a:effectLst/>
                <a:latin typeface="Segoe UI Light" panose="020B0502040204020203" pitchFamily="34" charset="0"/>
                <a:cs typeface="Segoe UI Light" panose="020B0502040204020203" pitchFamily="34" charset="0"/>
              </a:rPr>
              <a:t>, so if a change occurs in either quantity or price, a change will occur in </a:t>
            </a:r>
            <a:r>
              <a:rPr lang="en-US" b="1" i="0" dirty="0">
                <a:effectLst/>
                <a:latin typeface="Segoe UI Light" panose="020B0502040204020203" pitchFamily="34" charset="0"/>
                <a:cs typeface="Segoe UI Light" panose="020B0502040204020203" pitchFamily="34" charset="0"/>
              </a:rPr>
              <a:t>TotalCost</a:t>
            </a:r>
            <a:r>
              <a:rPr lang="en-US" b="0" i="0" dirty="0">
                <a:effectLst/>
                <a:latin typeface="Segoe UI Light" panose="020B0502040204020203" pitchFamily="34" charset="0"/>
                <a:cs typeface="Segoe UI Light" panose="020B0502040204020203" pitchFamily="34" charset="0"/>
              </a:rPr>
              <a:t> as well. This example outlines a dependency of a column on other columns, but you can also have dependencies between measures, tables, and relationships.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Consider the following relationships between </a:t>
            </a:r>
            <a:r>
              <a:rPr lang="en-US" b="1" i="0" dirty="0">
                <a:effectLst/>
                <a:latin typeface="Segoe UI Light" panose="020B0502040204020203" pitchFamily="34" charset="0"/>
                <a:cs typeface="Segoe UI Light" panose="020B0502040204020203" pitchFamily="34" charset="0"/>
              </a:rPr>
              <a:t>dSalesPerson</a:t>
            </a:r>
            <a:r>
              <a:rPr lang="en-US" b="0" i="0" dirty="0">
                <a:effectLst/>
                <a:latin typeface="Segoe UI Light" panose="020B0502040204020203" pitchFamily="34" charset="0"/>
                <a:cs typeface="Segoe UI Light" panose="020B0502040204020203" pitchFamily="34" charset="0"/>
              </a:rPr>
              <a:t>, </a:t>
            </a:r>
            <a:r>
              <a:rPr lang="en-US" b="1" i="0" dirty="0">
                <a:effectLst/>
                <a:latin typeface="Segoe UI Light" panose="020B0502040204020203" pitchFamily="34" charset="0"/>
                <a:cs typeface="Segoe UI Light" panose="020B0502040204020203" pitchFamily="34" charset="0"/>
              </a:rPr>
              <a:t>fSales</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dCustomer</a:t>
            </a:r>
            <a:r>
              <a:rPr lang="en-US" b="0" i="0" dirty="0">
                <a:effectLst/>
                <a:latin typeface="Segoe UI Light" panose="020B0502040204020203" pitchFamily="34" charset="0"/>
                <a:cs typeface="Segoe UI Light" panose="020B0502040204020203" pitchFamily="34" charset="0"/>
              </a:rPr>
              <a:t>. A change in </a:t>
            </a:r>
            <a:r>
              <a:rPr lang="en-US" b="1" i="0" dirty="0">
                <a:effectLst/>
                <a:latin typeface="Segoe UI Light" panose="020B0502040204020203" pitchFamily="34" charset="0"/>
                <a:cs typeface="Segoe UI Light" panose="020B0502040204020203" pitchFamily="34" charset="0"/>
              </a:rPr>
              <a:t>dCustomer</a:t>
            </a:r>
            <a:r>
              <a:rPr lang="en-US" b="0" i="0" dirty="0">
                <a:effectLst/>
                <a:latin typeface="Segoe UI Light" panose="020B0502040204020203" pitchFamily="34" charset="0"/>
                <a:cs typeface="Segoe UI Light" panose="020B0502040204020203" pitchFamily="34" charset="0"/>
              </a:rPr>
              <a:t> will result in a change in </a:t>
            </a:r>
            <a:r>
              <a:rPr lang="en-US" b="1" i="0" dirty="0">
                <a:effectLst/>
                <a:latin typeface="Segoe UI Light" panose="020B0502040204020203" pitchFamily="34" charset="0"/>
                <a:cs typeface="Segoe UI Light" panose="020B0502040204020203" pitchFamily="34" charset="0"/>
              </a:rPr>
              <a:t>fSales</a:t>
            </a:r>
            <a:r>
              <a:rPr lang="en-US" b="0" i="0" dirty="0">
                <a:effectLst/>
                <a:latin typeface="Segoe UI Light" panose="020B0502040204020203" pitchFamily="34" charset="0"/>
                <a:cs typeface="Segoe UI Light" panose="020B0502040204020203" pitchFamily="34" charset="0"/>
              </a:rPr>
              <a:t>, which results in changes in </a:t>
            </a:r>
            <a:r>
              <a:rPr lang="en-US" b="1" i="0" dirty="0">
                <a:effectLst/>
                <a:latin typeface="Segoe UI Light" panose="020B0502040204020203" pitchFamily="34" charset="0"/>
                <a:cs typeface="Segoe UI Light" panose="020B0502040204020203" pitchFamily="34" charset="0"/>
              </a:rPr>
              <a:t>dSalesPerson.</a:t>
            </a:r>
            <a:r>
              <a:rPr lang="en-US" b="0" i="0" dirty="0">
                <a:effectLst/>
                <a:latin typeface="Segoe UI Light" panose="020B0502040204020203" pitchFamily="34" charset="0"/>
                <a:cs typeface="Segoe UI Light" panose="020B0502040204020203" pitchFamily="34" charset="0"/>
              </a:rPr>
              <a:t> These types of dependencies can exist within relationships.</a:t>
            </a:r>
          </a:p>
          <a:p>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07454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dirty="0"/>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website screenshot here or click or tap icon below to insert</a:t>
            </a:r>
          </a:p>
          <a:p>
            <a:endParaRPr lang="en-US" dirty="0"/>
          </a:p>
          <a:p>
            <a:endParaRPr lang="en-US" dirty="0"/>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dirty="0"/>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dirty="0"/>
              <a:t>Click icon to </a:t>
            </a:r>
            <a:br>
              <a:rPr lang="en-US" dirty="0"/>
            </a:br>
            <a:r>
              <a:rPr lang="en-US" dirty="0"/>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dirty="0"/>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dirty="0"/>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4" name="MS logo gray - EMF">
            <a:extLst>
              <a:ext uri="{FF2B5EF4-FFF2-40B4-BE49-F238E27FC236}">
                <a16:creationId xmlns:a16="http://schemas.microsoft.com/office/drawing/2014/main" id="{58B73B71-ECC5-A984-6DD8-8C32B357B5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842311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4" name="Graphic 3">
            <a:extLst>
              <a:ext uri="{FF2B5EF4-FFF2-40B4-BE49-F238E27FC236}">
                <a16:creationId xmlns:a16="http://schemas.microsoft.com/office/drawing/2014/main" id="{FC5F00ED-A611-C8C8-550E-0524ABD2892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1921526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userDrawn="1"/>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2647840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73262F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FF5C39</a:t>
                </a:r>
                <a:endParaRPr kumimoji="0" lang="en-US" altLang="en-US" sz="1800" b="0" i="0" u="none" strike="noStrike" cap="none" normalizeH="0" baseline="0" dirty="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73391D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0078D4</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2A446F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8DC8E8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091F2C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FFFFFF"/>
                    </a:solidFill>
                    <a:effectLst/>
                    <a:latin typeface="Segoe UI" panose="020B0502040204020203" pitchFamily="34" charset="0"/>
                  </a:rPr>
                  <a:t>702573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E8E6DF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F4364C</a:t>
                </a:r>
                <a:endParaRPr kumimoji="0" lang="en-US" altLang="en-US" sz="1800" b="0" i="0" u="none" strike="noStrike" cap="none" normalizeH="0" baseline="0" dirty="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effectLst/>
                    <a:latin typeface="Segoe UI" panose="020B0502040204020203" pitchFamily="34" charset="0"/>
                  </a:rPr>
                  <a:t>C73ECC</a:t>
                </a:r>
                <a:endParaRPr kumimoji="0" lang="en-US" altLang="en-US" sz="1800" b="0" i="0" u="none" strike="noStrike" cap="none" normalizeH="0" baseline="0" dirty="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5" r:id="rId6"/>
    <p:sldLayoutId id="2147484846" r:id="rId7"/>
    <p:sldLayoutId id="2147484847" r:id="rId8"/>
    <p:sldLayoutId id="2147484848" r:id="rId9"/>
    <p:sldLayoutId id="2147484849" r:id="rId10"/>
    <p:sldLayoutId id="2147484850" r:id="rId11"/>
    <p:sldLayoutId id="2147484851" r:id="rId12"/>
    <p:sldLayoutId id="2147484852" r:id="rId13"/>
    <p:sldLayoutId id="2147484853" r:id="rId14"/>
    <p:sldLayoutId id="2147484854" r:id="rId15"/>
    <p:sldLayoutId id="2147484855" r:id="rId16"/>
    <p:sldLayoutId id="2147484856" r:id="rId17"/>
    <p:sldLayoutId id="2147484857" r:id="rId18"/>
    <p:sldLayoutId id="2147484858" r:id="rId19"/>
    <p:sldLayoutId id="2147484859" r:id="rId20"/>
    <p:sldLayoutId id="2147484860" r:id="rId21"/>
    <p:sldLayoutId id="2147484861" r:id="rId22"/>
    <p:sldLayoutId id="2147484862" r:id="rId23"/>
    <p:sldLayoutId id="2147484863" r:id="rId24"/>
    <p:sldLayoutId id="2147484888" r:id="rId25"/>
    <p:sldLayoutId id="2147484889" r:id="rId26"/>
    <p:sldLayoutId id="2147484890" r:id="rId27"/>
    <p:sldLayoutId id="2147484864" r:id="rId28"/>
    <p:sldLayoutId id="2147484865" r:id="rId29"/>
    <p:sldLayoutId id="2147484866" r:id="rId30"/>
    <p:sldLayoutId id="2147484867" r:id="rId31"/>
    <p:sldLayoutId id="2147484868" r:id="rId32"/>
    <p:sldLayoutId id="2147484869" r:id="rId33"/>
    <p:sldLayoutId id="2147484870" r:id="rId34"/>
    <p:sldLayoutId id="2147484871" r:id="rId35"/>
    <p:sldLayoutId id="2147484872" r:id="rId36"/>
    <p:sldLayoutId id="2147484873" r:id="rId37"/>
    <p:sldLayoutId id="2147484874" r:id="rId38"/>
    <p:sldLayoutId id="2147484875" r:id="rId39"/>
    <p:sldLayoutId id="2147484876" r:id="rId40"/>
    <p:sldLayoutId id="2147484877" r:id="rId41"/>
    <p:sldLayoutId id="2147484878" r:id="rId42"/>
    <p:sldLayoutId id="2147484879" r:id="rId43"/>
    <p:sldLayoutId id="2147484880" r:id="rId44"/>
    <p:sldLayoutId id="2147484881" r:id="rId45"/>
    <p:sldLayoutId id="2147484882" r:id="rId46"/>
    <p:sldLayoutId id="2147484883" r:id="rId47"/>
    <p:sldLayoutId id="2147484884" r:id="rId48"/>
    <p:sldLayoutId id="2147484885" r:id="rId49"/>
    <p:sldLayoutId id="2147484891" r:id="rId50"/>
    <p:sldLayoutId id="2147484892" r:id="rId51"/>
    <p:sldLayoutId id="2147484893" r:id="rId52"/>
    <p:sldLayoutId id="2147484886" r:id="rId53"/>
    <p:sldLayoutId id="2147484887"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591056"/>
            <a:ext cx="10426700" cy="107106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grpSp>
        <p:nvGrpSpPr>
          <p:cNvPr id="5" name="GRID" hidden="1">
            <a:extLst>
              <a:ext uri="{FF2B5EF4-FFF2-40B4-BE49-F238E27FC236}">
                <a16:creationId xmlns:a16="http://schemas.microsoft.com/office/drawing/2014/main" id="{EE90F6F3-857E-8F87-5936-62501F197A84}"/>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B201C1F3-DCF9-B092-B190-22904C59662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63498C-E914-BE56-9995-5AFFDE4D316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78DE4E-6ED0-433F-65B0-4758D90A31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42625F-E4C9-DC67-E631-2A6BE1C1D4B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DE950D-D565-0C21-B647-4A1647F0E0F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D98FBF-7A43-DD13-2430-6A99ADA82F4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2C7B4B-39F7-3A2D-2D6B-7DCDC1BC5F8C}"/>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BF3089-6607-E56B-B11D-FD0B925C6C6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7B1A63-6B1E-5AD3-2EC0-54214E3AD7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4ED97C-E1FD-2F08-FC7D-3721CEC31B3C}"/>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3701CEF-0863-747B-3768-4994EFF8A28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6E0847A-D3C8-FEB5-7A50-A7052FA5E038}"/>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C34A30-3EA0-0055-37D0-9D91D514467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6A403E-B040-CFA0-FFD6-086FAAD0615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28960CE-7DA0-2676-4A72-07BBE20B0E0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186283-61B0-5500-6E70-15DC867C918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551B77A-D3FF-AC39-1C2F-E063B3515BA0}"/>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65EC47A-7C1C-0E74-7A17-C595FD7F87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6F58A45-8E48-A746-2105-189096D8391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607C3B-664D-B533-27ED-F060A756F75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32C0AC-420D-1223-C30C-787ACFB4D744}"/>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AE3E54-D999-62FC-74CA-96C6E285DD8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9AAF71-2AB9-9E49-FC3E-74C127EF58E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7B0606-8011-1E0F-907D-B3E29B6DA3C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D83442D-52EA-86FE-81FD-753A10584E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5E9B709-DFD8-149C-F490-C70374E5B95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16B0E72-D6DC-BB01-4086-81283553E185}"/>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378260C-B415-24ED-8141-6372FE10D19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291A7C-49B5-F401-7296-BC7FDB68404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E41A85-C1B1-C37E-E832-1D4F89538FD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749DAAB-C8DC-9E0D-4127-802E6EE0B12D}"/>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1D1EDA7-79C4-DD9D-4B3F-114A36E1050F}"/>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536D5D0-7F1F-F2AB-7FA2-ACE6B3D4FED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094F64F-9D1B-4D00-3698-E0C67E5F1C2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 name="Title Placeholder 1">
            <a:extLst>
              <a:ext uri="{FF2B5EF4-FFF2-40B4-BE49-F238E27FC236}">
                <a16:creationId xmlns:a16="http://schemas.microsoft.com/office/drawing/2014/main" id="{B45D834D-5D0F-7072-01FC-3B33C912CFEF}"/>
              </a:ext>
            </a:extLst>
          </p:cNvPr>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198653701"/>
      </p:ext>
    </p:extLst>
  </p:cSld>
  <p:clrMap bg1="lt1" tx1="dk1" bg2="lt2" tx2="dk2" accent1="accent1" accent2="accent2" accent3="accent3" accent4="accent4" accent5="accent5" accent6="accent6" hlink="hlink" folHlink="folHlink"/>
  <p:sldLayoutIdLst>
    <p:sldLayoutId id="2147484962" r:id="rId1"/>
    <p:sldLayoutId id="2147484957" r:id="rId2"/>
  </p:sldLayoutIdLst>
  <p:transition>
    <p:fade/>
  </p:transition>
  <p:hf sldNum="0" hd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4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8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6" userDrawn="1">
          <p15:clr>
            <a:srgbClr val="A5A5A5"/>
          </p15:clr>
        </p15:guide>
        <p15:guide id="47" pos="7680" userDrawn="1">
          <p15:clr>
            <a:srgbClr val="A5A5A5"/>
          </p15:clr>
        </p15:guide>
        <p15:guide id="48" pos="186" userDrawn="1">
          <p15:clr>
            <a:srgbClr val="A5A5A5"/>
          </p15:clr>
        </p15:guide>
        <p15:guide id="49" pos="7496" userDrawn="1">
          <p15:clr>
            <a:srgbClr val="A5A5A5"/>
          </p15:clr>
        </p15:guide>
        <p15:guide id="50" orient="horz" userDrawn="1">
          <p15:clr>
            <a:srgbClr val="A5A5A5"/>
          </p15:clr>
        </p15:guide>
        <p15:guide id="51" orient="horz" pos="4320" userDrawn="1">
          <p15:clr>
            <a:srgbClr val="A5A5A5"/>
          </p15:clr>
        </p15:guide>
        <p15:guide id="52" orient="horz" pos="184" userDrawn="1">
          <p15:clr>
            <a:srgbClr val="A5A5A5"/>
          </p15:clr>
        </p15:guide>
        <p15:guide id="53" orient="horz" pos="4134" userDrawn="1">
          <p15:clr>
            <a:srgbClr val="A5A5A5"/>
          </p15:clr>
        </p15:guide>
        <p15:guide id="54" pos="365" userDrawn="1">
          <p15:clr>
            <a:srgbClr val="C35EA4"/>
          </p15:clr>
        </p15:guide>
        <p15:guide id="55" orient="horz" pos="367" userDrawn="1">
          <p15:clr>
            <a:srgbClr val="C35EA4"/>
          </p15:clr>
        </p15:guide>
        <p15:guide id="56" orient="horz" pos="3953" userDrawn="1">
          <p15:clr>
            <a:srgbClr val="C35EA4"/>
          </p15:clr>
        </p15:guide>
        <p15:guide id="57" pos="7307"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PL300-3"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PL300-4"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8.xml"/><Relationship Id="rId4" Type="http://schemas.openxmlformats.org/officeDocument/2006/relationships/image" Target="../media/image10.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training/modules/data-analytics-microsoft/" TargetMode="External"/><Relationship Id="rId7" Type="http://schemas.openxmlformats.org/officeDocument/2006/relationships/hyperlink" Target="https://learn.microsoft.com/training/modules/dax-power-bi-time-intelligence/" TargetMode="External"/><Relationship Id="rId2" Type="http://schemas.openxmlformats.org/officeDocument/2006/relationships/notesSlide" Target="../notesSlides/notesSlide40.xml"/><Relationship Id="rId1" Type="http://schemas.openxmlformats.org/officeDocument/2006/relationships/slideLayout" Target="../slideLayouts/slideLayout55.xml"/><Relationship Id="rId6" Type="http://schemas.openxmlformats.org/officeDocument/2006/relationships/hyperlink" Target="https://learn.microsoft.com/training/modules/dax-power-bi-add-measures/" TargetMode="External"/><Relationship Id="rId5" Type="http://schemas.openxmlformats.org/officeDocument/2006/relationships/hyperlink" Target="https://learn.microsoft.com/training/modules/dax-power-bi-write-formulas/" TargetMode="External"/><Relationship Id="rId4" Type="http://schemas.openxmlformats.org/officeDocument/2006/relationships/hyperlink" Target="https://learn.microsoft.com/training/modules/design-model-power-b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4" y="3429000"/>
            <a:ext cx="4151312" cy="1231106"/>
          </a:xfrm>
        </p:spPr>
        <p:txBody>
          <a:bodyPr/>
          <a:lstStyle/>
          <a:p>
            <a:r>
              <a:rPr lang="en-US" dirty="0"/>
              <a:t>Model data with Power BI Desktop</a:t>
            </a:r>
          </a:p>
        </p:txBody>
      </p:sp>
      <p:grpSp>
        <p:nvGrpSpPr>
          <p:cNvPr id="7" name="Group 6">
            <a:extLst>
              <a:ext uri="{FF2B5EF4-FFF2-40B4-BE49-F238E27FC236}">
                <a16:creationId xmlns:a16="http://schemas.microsoft.com/office/drawing/2014/main" id="{1DF8D19F-0C7D-ABB3-694D-A7153868C4C5}"/>
              </a:ext>
              <a:ext uri="{C183D7F6-B498-43B3-948B-1728B52AA6E4}">
                <adec:decorative xmlns:adec="http://schemas.microsoft.com/office/drawing/2017/decorative" val="1"/>
              </a:ext>
            </a:extLst>
          </p:cNvPr>
          <p:cNvGrpSpPr/>
          <p:nvPr/>
        </p:nvGrpSpPr>
        <p:grpSpPr>
          <a:xfrm>
            <a:off x="0" y="5201519"/>
            <a:ext cx="3462618" cy="559721"/>
            <a:chOff x="0" y="5201519"/>
            <a:chExt cx="3462618" cy="559721"/>
          </a:xfrm>
        </p:grpSpPr>
        <p:sp>
          <p:nvSpPr>
            <p:cNvPr id="8" name="Freeform: Shape 7">
              <a:extLst>
                <a:ext uri="{FF2B5EF4-FFF2-40B4-BE49-F238E27FC236}">
                  <a16:creationId xmlns:a16="http://schemas.microsoft.com/office/drawing/2014/main" id="{FE8FAA9E-AE1B-769C-7F74-D45229879711}"/>
                </a:ext>
                <a:ext uri="{C183D7F6-B498-43B3-948B-1728B52AA6E4}">
                  <adec:decorative xmlns:adec="http://schemas.microsoft.com/office/drawing/2017/decorative" val="1"/>
                </a:ext>
              </a:extLst>
            </p:cNvPr>
            <p:cNvSpPr/>
            <p:nvPr/>
          </p:nvSpPr>
          <p:spPr>
            <a:xfrm>
              <a:off x="0" y="5201519"/>
              <a:ext cx="3462618"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73ECC"/>
                </a:solidFill>
                <a:effectLst/>
                <a:uLnTx/>
                <a:uFillTx/>
                <a:latin typeface="Segoe UI"/>
                <a:ea typeface="+mn-ea"/>
                <a:cs typeface="+mn-cs"/>
              </a:endParaRPr>
            </a:p>
          </p:txBody>
        </p:sp>
        <p:sp>
          <p:nvSpPr>
            <p:cNvPr id="9" name="Text Placeholder 5">
              <a:extLst>
                <a:ext uri="{FF2B5EF4-FFF2-40B4-BE49-F238E27FC236}">
                  <a16:creationId xmlns:a16="http://schemas.microsoft.com/office/drawing/2014/main" id="{5FBDCB6D-FE37-08E5-4098-750DE6CC6964}"/>
                </a:ext>
              </a:extLst>
            </p:cNvPr>
            <p:cNvSpPr txBox="1">
              <a:spLocks/>
            </p:cNvSpPr>
            <p:nvPr/>
          </p:nvSpPr>
          <p:spPr>
            <a:xfrm>
              <a:off x="477370" y="5250546"/>
              <a:ext cx="2985248" cy="461665"/>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bg1"/>
                  </a:solidFill>
                  <a:latin typeface="+mj-lt"/>
                  <a:hlinkClick r:id="rId3">
                    <a:extLst>
                      <a:ext uri="{A12FA001-AC4F-418D-AE19-62706E023703}">
                        <ahyp:hlinkClr xmlns:ahyp="http://schemas.microsoft.com/office/drawing/2018/hyperlinkcolor" val="tx"/>
                      </a:ext>
                    </a:extLst>
                  </a:hlinkClick>
                </a:rPr>
                <a:t>aka.ms/PL300-3</a:t>
              </a:r>
              <a:endParaRPr lang="en-US" sz="2400" dirty="0">
                <a:solidFill>
                  <a:schemeClr val="bg1"/>
                </a:solidFill>
                <a:latin typeface="+mj-lt"/>
              </a:endParaRPr>
            </a:p>
          </p:txBody>
        </p:sp>
      </p:grpSp>
    </p:spTree>
    <p:extLst>
      <p:ext uri="{BB962C8B-B14F-4D97-AF65-F5344CB8AC3E}">
        <p14:creationId xmlns:p14="http://schemas.microsoft.com/office/powerpoint/2010/main" val="64885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How to use hierarchies for data fields</a:t>
            </a:r>
          </a:p>
        </p:txBody>
      </p:sp>
      <p:pic>
        <p:nvPicPr>
          <p:cNvPr id="5" name="Picture 4" descr="List of tables with Region including a created hierarchy, with group, country, and region columns.">
            <a:extLst>
              <a:ext uri="{FF2B5EF4-FFF2-40B4-BE49-F238E27FC236}">
                <a16:creationId xmlns:a16="http://schemas.microsoft.com/office/drawing/2014/main" id="{D203B7A4-57E4-90F4-781D-BCD6C2460A09}"/>
              </a:ext>
            </a:extLst>
          </p:cNvPr>
          <p:cNvPicPr>
            <a:picLocks noChangeAspect="1"/>
          </p:cNvPicPr>
          <p:nvPr/>
        </p:nvPicPr>
        <p:blipFill rotWithShape="1">
          <a:blip r:embed="rId3"/>
          <a:srcRect l="3439"/>
          <a:stretch/>
        </p:blipFill>
        <p:spPr>
          <a:xfrm>
            <a:off x="770911" y="1485484"/>
            <a:ext cx="1585699" cy="2390179"/>
          </a:xfrm>
          <a:prstGeom prst="rect">
            <a:avLst/>
          </a:prstGeom>
          <a:ln>
            <a:solidFill>
              <a:schemeClr val="tx1"/>
            </a:solidFill>
          </a:ln>
        </p:spPr>
      </p:pic>
      <p:pic>
        <p:nvPicPr>
          <p:cNvPr id="6" name="Picture 5" descr="Column chart showing sales by group and category, with the Regions hierarchy for the group. Group is the top level of the hierarchy.">
            <a:extLst>
              <a:ext uri="{FF2B5EF4-FFF2-40B4-BE49-F238E27FC236}">
                <a16:creationId xmlns:a16="http://schemas.microsoft.com/office/drawing/2014/main" id="{EAA74937-4A51-D752-5EC0-7347BD33F371}"/>
              </a:ext>
            </a:extLst>
          </p:cNvPr>
          <p:cNvPicPr>
            <a:picLocks noChangeAspect="1"/>
          </p:cNvPicPr>
          <p:nvPr/>
        </p:nvPicPr>
        <p:blipFill rotWithShape="1">
          <a:blip r:embed="rId4"/>
          <a:srcRect t="671"/>
          <a:stretch/>
        </p:blipFill>
        <p:spPr>
          <a:xfrm>
            <a:off x="2703714" y="1485484"/>
            <a:ext cx="4385047" cy="3254011"/>
          </a:xfrm>
          <a:prstGeom prst="rect">
            <a:avLst/>
          </a:prstGeom>
          <a:ln>
            <a:solidFill>
              <a:schemeClr val="tx1"/>
            </a:solidFill>
          </a:ln>
        </p:spPr>
      </p:pic>
      <p:grpSp>
        <p:nvGrpSpPr>
          <p:cNvPr id="7" name="Group 6" descr="The &quot;go to next level in the hierarchy&quot; button highlighted to demonstrate how it changes the same column chart in next image.">
            <a:extLst>
              <a:ext uri="{FF2B5EF4-FFF2-40B4-BE49-F238E27FC236}">
                <a16:creationId xmlns:a16="http://schemas.microsoft.com/office/drawing/2014/main" id="{8240E6FB-5235-5A4E-C843-6DFF51CB8772}"/>
              </a:ext>
            </a:extLst>
          </p:cNvPr>
          <p:cNvGrpSpPr/>
          <p:nvPr/>
        </p:nvGrpSpPr>
        <p:grpSpPr>
          <a:xfrm>
            <a:off x="7435865" y="1485483"/>
            <a:ext cx="3882313" cy="1186825"/>
            <a:chOff x="1122678" y="4600250"/>
            <a:chExt cx="2225040" cy="680196"/>
          </a:xfrm>
        </p:grpSpPr>
        <p:pic>
          <p:nvPicPr>
            <p:cNvPr id="8" name="Picture 7">
              <a:extLst>
                <a:ext uri="{FF2B5EF4-FFF2-40B4-BE49-F238E27FC236}">
                  <a16:creationId xmlns:a16="http://schemas.microsoft.com/office/drawing/2014/main" id="{E069E3A3-E80A-AC4D-41B3-C63D32399BC7}"/>
                </a:ext>
              </a:extLst>
            </p:cNvPr>
            <p:cNvPicPr>
              <a:picLocks noChangeAspect="1"/>
            </p:cNvPicPr>
            <p:nvPr/>
          </p:nvPicPr>
          <p:blipFill rotWithShape="1">
            <a:blip r:embed="rId5"/>
            <a:srcRect l="2276" t="10532" r="2394"/>
            <a:stretch/>
          </p:blipFill>
          <p:spPr>
            <a:xfrm>
              <a:off x="1122678" y="4600250"/>
              <a:ext cx="2225040" cy="680196"/>
            </a:xfrm>
            <a:prstGeom prst="rect">
              <a:avLst/>
            </a:prstGeom>
            <a:ln>
              <a:solidFill>
                <a:schemeClr val="tx1"/>
              </a:solidFill>
            </a:ln>
          </p:spPr>
        </p:pic>
        <p:sp>
          <p:nvSpPr>
            <p:cNvPr id="9" name="Rectangle 8">
              <a:extLst>
                <a:ext uri="{FF2B5EF4-FFF2-40B4-BE49-F238E27FC236}">
                  <a16:creationId xmlns:a16="http://schemas.microsoft.com/office/drawing/2014/main" id="{6E36EFA8-FDF6-1928-13B8-D2870BBE5DDB}"/>
                </a:ext>
              </a:extLst>
            </p:cNvPr>
            <p:cNvSpPr/>
            <p:nvPr/>
          </p:nvSpPr>
          <p:spPr bwMode="auto">
            <a:xfrm>
              <a:off x="1990307" y="4940348"/>
              <a:ext cx="489782" cy="3198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1" name="Picture 10" descr="Screenshot of a stacked column chart of Sales by Country/Region and Category">
            <a:extLst>
              <a:ext uri="{FF2B5EF4-FFF2-40B4-BE49-F238E27FC236}">
                <a16:creationId xmlns:a16="http://schemas.microsoft.com/office/drawing/2014/main" id="{A3517050-780E-40DD-7441-6E1DF462C6E2}"/>
              </a:ext>
            </a:extLst>
          </p:cNvPr>
          <p:cNvPicPr>
            <a:picLocks noChangeAspect="1"/>
          </p:cNvPicPr>
          <p:nvPr/>
        </p:nvPicPr>
        <p:blipFill>
          <a:blip r:embed="rId6"/>
          <a:stretch>
            <a:fillRect/>
          </a:stretch>
        </p:blipFill>
        <p:spPr>
          <a:xfrm>
            <a:off x="7435866" y="2878664"/>
            <a:ext cx="3901615" cy="3254011"/>
          </a:xfrm>
          <a:prstGeom prst="rect">
            <a:avLst/>
          </a:prstGeom>
          <a:ln>
            <a:solidFill>
              <a:schemeClr val="tx1"/>
            </a:solidFill>
          </a:ln>
        </p:spPr>
      </p:pic>
    </p:spTree>
    <p:extLst>
      <p:ext uri="{BB962C8B-B14F-4D97-AF65-F5344CB8AC3E}">
        <p14:creationId xmlns:p14="http://schemas.microsoft.com/office/powerpoint/2010/main" val="105523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E2F507-475E-4A17-18C8-873EC9C2CBC4}"/>
              </a:ext>
            </a:extLst>
          </p:cNvPr>
          <p:cNvSpPr>
            <a:spLocks noGrp="1"/>
          </p:cNvSpPr>
          <p:nvPr>
            <p:ph type="title"/>
          </p:nvPr>
        </p:nvSpPr>
        <p:spPr/>
        <p:txBody>
          <a:bodyPr/>
          <a:lstStyle/>
          <a:p>
            <a:r>
              <a:rPr lang="en-US" dirty="0"/>
              <a:t>DEMO</a:t>
            </a:r>
          </a:p>
        </p:txBody>
      </p:sp>
      <p:sp>
        <p:nvSpPr>
          <p:cNvPr id="2" name="Text Placeholder 1">
            <a:extLst>
              <a:ext uri="{FF2B5EF4-FFF2-40B4-BE49-F238E27FC236}">
                <a16:creationId xmlns:a16="http://schemas.microsoft.com/office/drawing/2014/main" id="{1417BC04-28CE-8BF1-E347-0CA092317AB0}"/>
              </a:ext>
            </a:extLst>
          </p:cNvPr>
          <p:cNvSpPr>
            <a:spLocks noGrp="1"/>
          </p:cNvSpPr>
          <p:nvPr>
            <p:ph type="body" sz="quarter" idx="15"/>
          </p:nvPr>
        </p:nvSpPr>
        <p:spPr>
          <a:xfrm>
            <a:off x="586390" y="4278313"/>
            <a:ext cx="4712686" cy="369332"/>
          </a:xfrm>
        </p:spPr>
        <p:txBody>
          <a:bodyPr/>
          <a:lstStyle/>
          <a:p>
            <a:pPr marL="0" indent="0">
              <a:spcAft>
                <a:spcPts val="600"/>
              </a:spcAft>
              <a:buNone/>
            </a:pPr>
            <a:r>
              <a:rPr lang="en-US" sz="2400" dirty="0">
                <a:effectLst/>
              </a:rPr>
              <a:t>Design a data model in Power BI</a:t>
            </a:r>
          </a:p>
        </p:txBody>
      </p:sp>
    </p:spTree>
    <p:extLst>
      <p:ext uri="{BB962C8B-B14F-4D97-AF65-F5344CB8AC3E}">
        <p14:creationId xmlns:p14="http://schemas.microsoft.com/office/powerpoint/2010/main" val="32294847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Lab: Design a data model in Power BI Desktop</a:t>
            </a:r>
          </a:p>
        </p:txBody>
      </p:sp>
      <p:sp>
        <p:nvSpPr>
          <p:cNvPr id="7" name="Text Placeholder 6">
            <a:extLst>
              <a:ext uri="{FF2B5EF4-FFF2-40B4-BE49-F238E27FC236}">
                <a16:creationId xmlns:a16="http://schemas.microsoft.com/office/drawing/2014/main" id="{DB89310B-6F23-1F11-9401-23FEF13D5853}"/>
              </a:ext>
            </a:extLst>
          </p:cNvPr>
          <p:cNvSpPr>
            <a:spLocks noGrp="1"/>
          </p:cNvSpPr>
          <p:nvPr>
            <p:ph type="body" sz="quarter" idx="35"/>
          </p:nvPr>
        </p:nvSpPr>
        <p:spPr>
          <a:xfrm>
            <a:off x="4358229" y="2578100"/>
            <a:ext cx="5361973" cy="3438570"/>
          </a:xfrm>
        </p:spPr>
        <p:txBody>
          <a:bodyPr/>
          <a:lstStyle/>
          <a:p>
            <a:pPr marL="0" indent="0">
              <a:lnSpc>
                <a:spcPct val="150000"/>
              </a:lnSpc>
              <a:buNone/>
            </a:pPr>
            <a:r>
              <a:rPr lang="en-US" sz="1800" dirty="0"/>
              <a:t>In this lab, you’ll commence developing the data model. It will involve creating relationships between tables, and then configuring table and column properties to improve the friendliness and usability of the data model. </a:t>
            </a:r>
          </a:p>
          <a:p>
            <a:pPr>
              <a:lnSpc>
                <a:spcPct val="150000"/>
              </a:lnSpc>
            </a:pPr>
            <a:r>
              <a:rPr lang="en-US" sz="1800" dirty="0"/>
              <a:t>Create model relationships</a:t>
            </a:r>
          </a:p>
          <a:p>
            <a:pPr>
              <a:lnSpc>
                <a:spcPct val="150000"/>
              </a:lnSpc>
            </a:pPr>
            <a:r>
              <a:rPr lang="en-US" sz="1800" dirty="0"/>
              <a:t>Configure table and column properties</a:t>
            </a:r>
          </a:p>
          <a:p>
            <a:pPr>
              <a:lnSpc>
                <a:spcPct val="150000"/>
              </a:lnSpc>
            </a:pPr>
            <a:r>
              <a:rPr lang="en-US" sz="1800" dirty="0"/>
              <a:t>Create hierarchies and quick measures</a:t>
            </a:r>
          </a:p>
        </p:txBody>
      </p:sp>
      <p:grpSp>
        <p:nvGrpSpPr>
          <p:cNvPr id="16" name="Group 15">
            <a:extLst>
              <a:ext uri="{FF2B5EF4-FFF2-40B4-BE49-F238E27FC236}">
                <a16:creationId xmlns:a16="http://schemas.microsoft.com/office/drawing/2014/main" id="{8010E5A8-34F3-BC2E-6077-FD3CBC96D28A}"/>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8" name="Oval 17">
              <a:extLst>
                <a:ext uri="{FF2B5EF4-FFF2-40B4-BE49-F238E27FC236}">
                  <a16:creationId xmlns:a16="http://schemas.microsoft.com/office/drawing/2014/main" id="{A4A71540-C5A2-B2A3-BCD7-365C52E08436}"/>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9" name="Picture 33">
              <a:extLst>
                <a:ext uri="{FF2B5EF4-FFF2-40B4-BE49-F238E27FC236}">
                  <a16:creationId xmlns:a16="http://schemas.microsoft.com/office/drawing/2014/main" id="{D11EF453-FAE0-B58E-5919-82BACE1DFB0E}"/>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97581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FE4029-BB53-6BAE-0027-2D0671C0A932}"/>
              </a:ext>
            </a:extLst>
          </p:cNvPr>
          <p:cNvSpPr>
            <a:spLocks noGrp="1"/>
          </p:cNvSpPr>
          <p:nvPr>
            <p:ph type="title"/>
          </p:nvPr>
        </p:nvSpPr>
        <p:spPr/>
        <p:txBody>
          <a:bodyPr/>
          <a:lstStyle/>
          <a:p>
            <a:r>
              <a:rPr lang="en-US" dirty="0"/>
              <a:t>Knowledge check: data models</a:t>
            </a:r>
            <a:endParaRPr lang="en-IN" dirty="0"/>
          </a:p>
        </p:txBody>
      </p:sp>
      <p:sp>
        <p:nvSpPr>
          <p:cNvPr id="3" name="Text Placeholder 2">
            <a:extLst>
              <a:ext uri="{FF2B5EF4-FFF2-40B4-BE49-F238E27FC236}">
                <a16:creationId xmlns:a16="http://schemas.microsoft.com/office/drawing/2014/main" id="{3D8693C3-8B17-55BC-9B9D-0244AA26B9C0}"/>
              </a:ext>
            </a:extLst>
          </p:cNvPr>
          <p:cNvSpPr>
            <a:spLocks noGrp="1"/>
          </p:cNvSpPr>
          <p:nvPr>
            <p:ph type="body" sz="quarter" idx="17"/>
          </p:nvPr>
        </p:nvSpPr>
        <p:spPr>
          <a:xfrm>
            <a:off x="1235075" y="1378907"/>
            <a:ext cx="8778782" cy="276999"/>
          </a:xfrm>
        </p:spPr>
        <p:txBody>
          <a:bodyPr/>
          <a:lstStyle/>
          <a:p>
            <a:r>
              <a:rPr lang="en-US" sz="1800" dirty="0"/>
              <a:t>What is the difference between a fact table and a dimension table?</a:t>
            </a:r>
          </a:p>
        </p:txBody>
      </p:sp>
      <p:sp>
        <p:nvSpPr>
          <p:cNvPr id="2" name="Text Placeholder 1">
            <a:extLst>
              <a:ext uri="{FF2B5EF4-FFF2-40B4-BE49-F238E27FC236}">
                <a16:creationId xmlns:a16="http://schemas.microsoft.com/office/drawing/2014/main" id="{0D0BE680-A218-D797-C7B0-823882C91A52}"/>
              </a:ext>
            </a:extLst>
          </p:cNvPr>
          <p:cNvSpPr>
            <a:spLocks noGrp="1"/>
          </p:cNvSpPr>
          <p:nvPr>
            <p:ph type="body" sz="quarter" idx="15"/>
          </p:nvPr>
        </p:nvSpPr>
        <p:spPr>
          <a:xfrm>
            <a:off x="1237265" y="1757099"/>
            <a:ext cx="8775098" cy="1495794"/>
          </a:xfrm>
        </p:spPr>
        <p:txBody>
          <a:bodyPr/>
          <a:lstStyle/>
          <a:p>
            <a:r>
              <a:rPr lang="en-US" sz="1800" dirty="0"/>
              <a:t>Fact tables contain observational data while dimension tables contain information about specific entities within the data.</a:t>
            </a:r>
          </a:p>
          <a:p>
            <a:r>
              <a:rPr lang="en-US" sz="1800" dirty="0"/>
              <a:t>Fact tables contain information about specific entities while dimension tables contain information about observational data.</a:t>
            </a:r>
          </a:p>
          <a:p>
            <a:r>
              <a:rPr lang="en-US" sz="1800" dirty="0"/>
              <a:t>There is no difference.</a:t>
            </a:r>
          </a:p>
        </p:txBody>
      </p:sp>
      <p:sp>
        <p:nvSpPr>
          <p:cNvPr id="10" name="Graphic 26">
            <a:extLst>
              <a:ext uri="{FF2B5EF4-FFF2-40B4-BE49-F238E27FC236}">
                <a16:creationId xmlns:a16="http://schemas.microsoft.com/office/drawing/2014/main" id="{D0BDD2AA-7B19-8ADA-123D-04D6F7A34E73}"/>
              </a:ext>
              <a:ext uri="{C183D7F6-B498-43B3-948B-1728B52AA6E4}">
                <adec:decorative xmlns:adec="http://schemas.microsoft.com/office/drawing/2017/decorative" val="1"/>
              </a:ext>
            </a:extLst>
          </p:cNvPr>
          <p:cNvSpPr/>
          <p:nvPr/>
        </p:nvSpPr>
        <p:spPr>
          <a:xfrm>
            <a:off x="1256738" y="244741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 name="Text Placeholder 5">
            <a:extLst>
              <a:ext uri="{FF2B5EF4-FFF2-40B4-BE49-F238E27FC236}">
                <a16:creationId xmlns:a16="http://schemas.microsoft.com/office/drawing/2014/main" id="{1D22CD98-7FFB-02E2-A696-8952C5B9D180}"/>
              </a:ext>
            </a:extLst>
          </p:cNvPr>
          <p:cNvSpPr>
            <a:spLocks noGrp="1"/>
          </p:cNvSpPr>
          <p:nvPr>
            <p:ph type="body" sz="quarter" idx="22"/>
          </p:nvPr>
        </p:nvSpPr>
        <p:spPr>
          <a:xfrm>
            <a:off x="1235075" y="3690390"/>
            <a:ext cx="8778782" cy="276999"/>
          </a:xfrm>
        </p:spPr>
        <p:txBody>
          <a:bodyPr/>
          <a:lstStyle/>
          <a:p>
            <a:r>
              <a:rPr lang="en-US" sz="1800" dirty="0"/>
              <a:t>How do you describe a star schema?</a:t>
            </a:r>
          </a:p>
        </p:txBody>
      </p:sp>
      <p:sp>
        <p:nvSpPr>
          <p:cNvPr id="9" name="Text Placeholder 8">
            <a:extLst>
              <a:ext uri="{FF2B5EF4-FFF2-40B4-BE49-F238E27FC236}">
                <a16:creationId xmlns:a16="http://schemas.microsoft.com/office/drawing/2014/main" id="{F35CAC51-EC48-8ADD-6EB0-7A2589774E56}"/>
              </a:ext>
            </a:extLst>
          </p:cNvPr>
          <p:cNvSpPr>
            <a:spLocks noGrp="1"/>
          </p:cNvSpPr>
          <p:nvPr>
            <p:ph type="body" sz="quarter" idx="23"/>
          </p:nvPr>
        </p:nvSpPr>
        <p:spPr>
          <a:xfrm>
            <a:off x="1237265" y="4096713"/>
            <a:ext cx="8775098" cy="941796"/>
          </a:xfrm>
        </p:spPr>
        <p:txBody>
          <a:bodyPr/>
          <a:lstStyle/>
          <a:p>
            <a:r>
              <a:rPr lang="en-US" sz="1800" dirty="0"/>
              <a:t>Fact and dimension tables with no relationships between them.</a:t>
            </a:r>
          </a:p>
          <a:p>
            <a:r>
              <a:rPr lang="en-US" sz="1800" dirty="0"/>
              <a:t>Multiple fact tables with relationships to one dimension table.</a:t>
            </a:r>
          </a:p>
          <a:p>
            <a:r>
              <a:rPr lang="en-US" sz="1800" dirty="0"/>
              <a:t>Multiple dimension tables with relationships to one fact table.</a:t>
            </a:r>
          </a:p>
        </p:txBody>
      </p:sp>
      <p:sp>
        <p:nvSpPr>
          <p:cNvPr id="11" name="Graphic 26">
            <a:extLst>
              <a:ext uri="{FF2B5EF4-FFF2-40B4-BE49-F238E27FC236}">
                <a16:creationId xmlns:a16="http://schemas.microsoft.com/office/drawing/2014/main" id="{2E1DD0F9-935B-168A-C151-62FDAB22267C}"/>
              </a:ext>
              <a:ext uri="{C183D7F6-B498-43B3-948B-1728B52AA6E4}">
                <adec:decorative xmlns:adec="http://schemas.microsoft.com/office/drawing/2017/decorative" val="1"/>
              </a:ext>
            </a:extLst>
          </p:cNvPr>
          <p:cNvSpPr/>
          <p:nvPr/>
        </p:nvSpPr>
        <p:spPr>
          <a:xfrm>
            <a:off x="1262283" y="480049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77417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a:xfrm>
            <a:off x="588262" y="585216"/>
            <a:ext cx="11011600" cy="492443"/>
          </a:xfrm>
        </p:spPr>
        <p:txBody>
          <a:bodyPr>
            <a:noAutofit/>
          </a:bodyPr>
          <a:lstStyle/>
          <a:p>
            <a:r>
              <a:rPr lang="en-IN" dirty="0"/>
              <a:t>Recap</a:t>
            </a:r>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Lst>
          </p:cNvPr>
          <p:cNvSpPr/>
          <p:nvPr/>
        </p:nvSpPr>
        <p:spPr>
          <a:xfrm>
            <a:off x="58801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Fact and dimension tables.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Designing a star schema layout.</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How relationships connect tables.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Managing relationships.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Creating hierarchies.</a:t>
            </a:r>
          </a:p>
        </p:txBody>
      </p:sp>
    </p:spTree>
    <p:extLst>
      <p:ext uri="{BB962C8B-B14F-4D97-AF65-F5344CB8AC3E}">
        <p14:creationId xmlns:p14="http://schemas.microsoft.com/office/powerpoint/2010/main" val="40431487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4" y="3429000"/>
            <a:ext cx="4893626" cy="1231106"/>
          </a:xfrm>
        </p:spPr>
        <p:txBody>
          <a:bodyPr/>
          <a:lstStyle/>
          <a:p>
            <a:r>
              <a:rPr lang="en-US" dirty="0"/>
              <a:t>Create calculations with DAX in Power BI</a:t>
            </a:r>
          </a:p>
        </p:txBody>
      </p:sp>
      <p:grpSp>
        <p:nvGrpSpPr>
          <p:cNvPr id="2" name="Group 1">
            <a:extLst>
              <a:ext uri="{FF2B5EF4-FFF2-40B4-BE49-F238E27FC236}">
                <a16:creationId xmlns:a16="http://schemas.microsoft.com/office/drawing/2014/main" id="{22765BEB-8848-60DE-26BF-40FFA3354881}"/>
              </a:ext>
              <a:ext uri="{C183D7F6-B498-43B3-948B-1728B52AA6E4}">
                <adec:decorative xmlns:adec="http://schemas.microsoft.com/office/drawing/2017/decorative" val="1"/>
              </a:ext>
            </a:extLst>
          </p:cNvPr>
          <p:cNvGrpSpPr/>
          <p:nvPr/>
        </p:nvGrpSpPr>
        <p:grpSpPr>
          <a:xfrm>
            <a:off x="0" y="5201519"/>
            <a:ext cx="3462618" cy="559721"/>
            <a:chOff x="0" y="5201519"/>
            <a:chExt cx="3462618" cy="559721"/>
          </a:xfrm>
        </p:grpSpPr>
        <p:sp>
          <p:nvSpPr>
            <p:cNvPr id="3" name="Freeform: Shape 2">
              <a:extLst>
                <a:ext uri="{FF2B5EF4-FFF2-40B4-BE49-F238E27FC236}">
                  <a16:creationId xmlns:a16="http://schemas.microsoft.com/office/drawing/2014/main" id="{C7B7290D-42C4-168F-5C5D-144D3ADDD7E8}"/>
                </a:ext>
                <a:ext uri="{C183D7F6-B498-43B3-948B-1728B52AA6E4}">
                  <adec:decorative xmlns:adec="http://schemas.microsoft.com/office/drawing/2017/decorative" val="1"/>
                </a:ext>
              </a:extLst>
            </p:cNvPr>
            <p:cNvSpPr/>
            <p:nvPr/>
          </p:nvSpPr>
          <p:spPr>
            <a:xfrm>
              <a:off x="0" y="5201519"/>
              <a:ext cx="3462618"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73ECC"/>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FD7BB38F-ACFC-9E80-C6CF-66B31AF5836C}"/>
                </a:ext>
              </a:extLst>
            </p:cNvPr>
            <p:cNvSpPr txBox="1">
              <a:spLocks/>
            </p:cNvSpPr>
            <p:nvPr/>
          </p:nvSpPr>
          <p:spPr>
            <a:xfrm>
              <a:off x="477370" y="5250546"/>
              <a:ext cx="2985248" cy="461665"/>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bg1"/>
                  </a:solidFill>
                  <a:latin typeface="+mj-lt"/>
                  <a:hlinkClick r:id="rId3">
                    <a:extLst>
                      <a:ext uri="{A12FA001-AC4F-418D-AE19-62706E023703}">
                        <ahyp:hlinkClr xmlns:ahyp="http://schemas.microsoft.com/office/drawing/2018/hyperlinkcolor" val="tx"/>
                      </a:ext>
                    </a:extLst>
                  </a:hlinkClick>
                </a:rPr>
                <a:t>aka.ms/PL300-4</a:t>
              </a:r>
              <a:endParaRPr lang="en-US" sz="2400" dirty="0">
                <a:solidFill>
                  <a:schemeClr val="bg1"/>
                </a:solidFill>
                <a:latin typeface="+mj-lt"/>
              </a:endParaRPr>
            </a:p>
          </p:txBody>
        </p:sp>
      </p:gr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a:xfrm>
            <a:off x="588963" y="585788"/>
            <a:ext cx="8193087" cy="492443"/>
          </a:xfrm>
        </p:spPr>
        <p:txBody>
          <a:bodyPr/>
          <a:lstStyle/>
          <a:p>
            <a:r>
              <a:rPr lang="en-US" sz="3200" dirty="0"/>
              <a:t>Agenda </a:t>
            </a:r>
          </a:p>
        </p:txBody>
      </p:sp>
      <p:sp>
        <p:nvSpPr>
          <p:cNvPr id="25" name="Text Placeholder 2">
            <a:extLst>
              <a:ext uri="{FF2B5EF4-FFF2-40B4-BE49-F238E27FC236}">
                <a16:creationId xmlns:a16="http://schemas.microsoft.com/office/drawing/2014/main" id="{229DAC17-E126-2195-1379-0F69BE0D0CE4}"/>
              </a:ext>
            </a:extLst>
          </p:cNvPr>
          <p:cNvSpPr txBox="1">
            <a:spLocks/>
          </p:cNvSpPr>
          <p:nvPr/>
        </p:nvSpPr>
        <p:spPr>
          <a:xfrm>
            <a:off x="588262" y="1248724"/>
            <a:ext cx="10491218" cy="4489135"/>
          </a:xfrm>
          <a:prstGeom prst="rect">
            <a:avLst/>
          </a:prstGeom>
        </p:spPr>
        <p:txBody>
          <a:bodyPr lIns="0" tIns="0" rIns="0" bIns="0" numCol="2" anchor="t">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a:t>Introduction to DAX</a:t>
            </a:r>
          </a:p>
          <a:p>
            <a:pPr lvl="2">
              <a:lnSpc>
                <a:spcPct val="150000"/>
              </a:lnSpc>
            </a:pPr>
            <a:r>
              <a:rPr lang="en-US" sz="2000" dirty="0"/>
              <a:t>What is DAX</a:t>
            </a:r>
          </a:p>
          <a:p>
            <a:pPr lvl="2">
              <a:lnSpc>
                <a:spcPct val="150000"/>
              </a:lnSpc>
            </a:pPr>
            <a:r>
              <a:rPr lang="en-US" sz="2000" dirty="0"/>
              <a:t>Calculated measures, columns, and tables</a:t>
            </a:r>
          </a:p>
          <a:p>
            <a:pPr marL="27432" indent="0">
              <a:lnSpc>
                <a:spcPct val="150000"/>
              </a:lnSpc>
              <a:buNone/>
            </a:pPr>
            <a:endParaRPr lang="en-US" sz="2400" b="1" dirty="0"/>
          </a:p>
          <a:p>
            <a:pPr marL="27432" indent="0">
              <a:lnSpc>
                <a:spcPct val="150000"/>
              </a:lnSpc>
              <a:buNone/>
            </a:pPr>
            <a:r>
              <a:rPr lang="en-US" sz="2400" b="1" dirty="0"/>
              <a:t>Advanced DAX concepts</a:t>
            </a:r>
          </a:p>
          <a:p>
            <a:pPr lvl="2">
              <a:lnSpc>
                <a:spcPct val="150000"/>
              </a:lnSpc>
            </a:pPr>
            <a:r>
              <a:rPr lang="en-US" sz="2000" dirty="0"/>
              <a:t>Filter context</a:t>
            </a:r>
          </a:p>
          <a:p>
            <a:pPr lvl="2">
              <a:lnSpc>
                <a:spcPct val="150000"/>
              </a:lnSpc>
            </a:pPr>
            <a:r>
              <a:rPr lang="en-US" sz="2000" dirty="0"/>
              <a:t>Semi-additive measures</a:t>
            </a:r>
          </a:p>
          <a:p>
            <a:pPr lvl="2">
              <a:lnSpc>
                <a:spcPct val="150000"/>
              </a:lnSpc>
            </a:pPr>
            <a:r>
              <a:rPr lang="en-US" sz="2000" dirty="0"/>
              <a:t>Time intelligence functions</a:t>
            </a:r>
          </a:p>
          <a:p>
            <a:pPr marL="27432" indent="0">
              <a:lnSpc>
                <a:spcPct val="150000"/>
              </a:lnSpc>
              <a:buNone/>
            </a:pPr>
            <a:r>
              <a:rPr lang="en-US" sz="2400" b="1" dirty="0"/>
              <a:t>Optimize DAX performance</a:t>
            </a:r>
          </a:p>
          <a:p>
            <a:pPr lvl="2">
              <a:lnSpc>
                <a:spcPct val="150000"/>
              </a:lnSpc>
            </a:pPr>
            <a:r>
              <a:rPr lang="en-US" sz="2000" dirty="0"/>
              <a:t>Variables in DAX expressions</a:t>
            </a:r>
          </a:p>
          <a:p>
            <a:pPr lvl="2">
              <a:lnSpc>
                <a:spcPct val="150000"/>
              </a:lnSpc>
            </a:pPr>
            <a:r>
              <a:rPr lang="en-US" sz="2000" dirty="0"/>
              <a:t>Performance analyzer</a:t>
            </a:r>
          </a:p>
        </p:txBody>
      </p:sp>
    </p:spTree>
    <p:extLst>
      <p:ext uri="{BB962C8B-B14F-4D97-AF65-F5344CB8AC3E}">
        <p14:creationId xmlns:p14="http://schemas.microsoft.com/office/powerpoint/2010/main" val="20297531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A2DD4-116C-4848-1A26-98C1776CAB8D}"/>
              </a:ext>
            </a:extLst>
          </p:cNvPr>
          <p:cNvSpPr>
            <a:spLocks noGrp="1"/>
          </p:cNvSpPr>
          <p:nvPr>
            <p:ph type="title"/>
          </p:nvPr>
        </p:nvSpPr>
        <p:spPr>
          <a:xfrm>
            <a:off x="569911" y="2769057"/>
            <a:ext cx="4335918" cy="1231106"/>
          </a:xfrm>
        </p:spPr>
        <p:txBody>
          <a:bodyPr/>
          <a:lstStyle/>
          <a:p>
            <a:r>
              <a:rPr lang="en-US" dirty="0"/>
              <a:t>Introduction to DAX</a:t>
            </a:r>
          </a:p>
        </p:txBody>
      </p:sp>
    </p:spTree>
    <p:extLst>
      <p:ext uri="{BB962C8B-B14F-4D97-AF65-F5344CB8AC3E}">
        <p14:creationId xmlns:p14="http://schemas.microsoft.com/office/powerpoint/2010/main" val="123080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B35840-39D7-A2F2-7D3C-61E4332230A5}"/>
              </a:ext>
            </a:extLst>
          </p:cNvPr>
          <p:cNvSpPr>
            <a:spLocks noGrp="1"/>
          </p:cNvSpPr>
          <p:nvPr>
            <p:ph type="title"/>
          </p:nvPr>
        </p:nvSpPr>
        <p:spPr/>
        <p:txBody>
          <a:bodyPr/>
          <a:lstStyle/>
          <a:p>
            <a:r>
              <a:rPr lang="en-US" dirty="0"/>
              <a:t>What is DAX?</a:t>
            </a:r>
          </a:p>
        </p:txBody>
      </p:sp>
      <p:sp>
        <p:nvSpPr>
          <p:cNvPr id="7" name="Text Placeholder 6">
            <a:extLst>
              <a:ext uri="{FF2B5EF4-FFF2-40B4-BE49-F238E27FC236}">
                <a16:creationId xmlns:a16="http://schemas.microsoft.com/office/drawing/2014/main" id="{6D6B6880-8AED-D730-6753-16DB21C985EA}"/>
              </a:ext>
            </a:extLst>
          </p:cNvPr>
          <p:cNvSpPr>
            <a:spLocks noGrp="1"/>
          </p:cNvSpPr>
          <p:nvPr>
            <p:ph type="body" sz="quarter" idx="16"/>
          </p:nvPr>
        </p:nvSpPr>
        <p:spPr>
          <a:xfrm>
            <a:off x="584200" y="1594155"/>
            <a:ext cx="5082540" cy="3162854"/>
          </a:xfrm>
        </p:spPr>
        <p:txBody>
          <a:bodyPr/>
          <a:lstStyle/>
          <a:p>
            <a:pPr marL="292100" lvl="0" indent="-292100">
              <a:lnSpc>
                <a:spcPct val="150000"/>
              </a:lnSpc>
              <a:spcBef>
                <a:spcPts val="600"/>
              </a:spcBef>
              <a:spcAft>
                <a:spcPts val="600"/>
              </a:spcAft>
              <a:buFont typeface="Arial" panose="020B0604020202020204" pitchFamily="34" charset="0"/>
              <a:buChar char="•"/>
            </a:pPr>
            <a:r>
              <a:rPr lang="en-US" sz="2400" b="1" u="sng" dirty="0">
                <a:latin typeface="+mn-lt"/>
              </a:rPr>
              <a:t>D</a:t>
            </a:r>
            <a:r>
              <a:rPr lang="en-US" sz="2400" dirty="0">
                <a:latin typeface="+mn-lt"/>
              </a:rPr>
              <a:t>ata </a:t>
            </a:r>
            <a:r>
              <a:rPr lang="en-US" sz="2400" b="1" u="sng" dirty="0">
                <a:latin typeface="+mn-lt"/>
              </a:rPr>
              <a:t>A</a:t>
            </a:r>
            <a:r>
              <a:rPr lang="en-US" sz="2400" dirty="0">
                <a:latin typeface="+mn-lt"/>
              </a:rPr>
              <a:t>nalysis E</a:t>
            </a:r>
            <a:r>
              <a:rPr lang="en-US" sz="2400" b="1" u="sng" dirty="0">
                <a:latin typeface="+mn-lt"/>
              </a:rPr>
              <a:t>x</a:t>
            </a:r>
            <a:r>
              <a:rPr lang="en-US" sz="2400" dirty="0">
                <a:latin typeface="+mn-lt"/>
              </a:rPr>
              <a:t>pressions </a:t>
            </a:r>
          </a:p>
          <a:p>
            <a:pPr marL="292100" lvl="0" indent="-292100">
              <a:lnSpc>
                <a:spcPct val="150000"/>
              </a:lnSpc>
              <a:spcBef>
                <a:spcPts val="600"/>
              </a:spcBef>
              <a:spcAft>
                <a:spcPts val="600"/>
              </a:spcAft>
              <a:buFont typeface="Arial" panose="020B0604020202020204" pitchFamily="34" charset="0"/>
              <a:buChar char="•"/>
            </a:pPr>
            <a:r>
              <a:rPr lang="en-US" sz="2400" dirty="0">
                <a:latin typeface="+mn-lt"/>
              </a:rPr>
              <a:t>Library of functions and operators</a:t>
            </a:r>
          </a:p>
          <a:p>
            <a:pPr marL="292100" lvl="0" indent="-292100">
              <a:lnSpc>
                <a:spcPct val="150000"/>
              </a:lnSpc>
              <a:spcBef>
                <a:spcPts val="600"/>
              </a:spcBef>
              <a:spcAft>
                <a:spcPts val="600"/>
              </a:spcAft>
              <a:buFont typeface="Arial" panose="020B0604020202020204" pitchFamily="34" charset="0"/>
              <a:buChar char="•"/>
            </a:pPr>
            <a:r>
              <a:rPr lang="en-US" sz="2400" dirty="0">
                <a:latin typeface="+mn-lt"/>
              </a:rPr>
              <a:t>Build formulas and expressions</a:t>
            </a:r>
          </a:p>
          <a:p>
            <a:pPr marL="292100" lvl="0" indent="-292100">
              <a:lnSpc>
                <a:spcPct val="150000"/>
              </a:lnSpc>
              <a:spcBef>
                <a:spcPts val="600"/>
              </a:spcBef>
              <a:spcAft>
                <a:spcPts val="600"/>
              </a:spcAft>
              <a:buFont typeface="Arial" panose="020B0604020202020204" pitchFamily="34" charset="0"/>
              <a:buChar char="•"/>
            </a:pPr>
            <a:r>
              <a:rPr lang="en-US" sz="2400" dirty="0">
                <a:latin typeface="+mn-lt"/>
              </a:rPr>
              <a:t>Create calculated measures, columns, and tables</a:t>
            </a:r>
          </a:p>
        </p:txBody>
      </p:sp>
      <p:pic>
        <p:nvPicPr>
          <p:cNvPr id="9" name="Picture Placeholder 8" descr="Screenshot of the different calculation types available: new measure, quick measure, new column, new table.">
            <a:extLst>
              <a:ext uri="{FF2B5EF4-FFF2-40B4-BE49-F238E27FC236}">
                <a16:creationId xmlns:a16="http://schemas.microsoft.com/office/drawing/2014/main" id="{9DE49F01-430B-3521-A94D-D3E41B70BA57}"/>
              </a:ext>
            </a:extLst>
          </p:cNvPr>
          <p:cNvPicPr>
            <a:picLocks noGrp="1" noChangeAspect="1"/>
          </p:cNvPicPr>
          <p:nvPr>
            <p:ph type="pic" sz="quarter" idx="20"/>
          </p:nvPr>
        </p:nvPicPr>
        <p:blipFill rotWithShape="1">
          <a:blip r:embed="rId3"/>
          <a:srcRect l="-121" t="2960" r="866" b="660"/>
          <a:stretch/>
        </p:blipFill>
        <p:spPr>
          <a:xfrm>
            <a:off x="6525260" y="1594155"/>
            <a:ext cx="5082540" cy="2407921"/>
          </a:xfrm>
          <a:prstGeom prst="rect">
            <a:avLst/>
          </a:prstGeom>
          <a:solidFill>
            <a:schemeClr val="bg1"/>
          </a:solidFill>
          <a:ln w="9525">
            <a:solidFill>
              <a:schemeClr val="tx1"/>
            </a:solidFill>
          </a:ln>
        </p:spPr>
      </p:pic>
    </p:spTree>
    <p:extLst>
      <p:ext uri="{BB962C8B-B14F-4D97-AF65-F5344CB8AC3E}">
        <p14:creationId xmlns:p14="http://schemas.microsoft.com/office/powerpoint/2010/main" val="35558645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B35840-39D7-A2F2-7D3C-61E4332230A5}"/>
              </a:ext>
            </a:extLst>
          </p:cNvPr>
          <p:cNvSpPr>
            <a:spLocks noGrp="1"/>
          </p:cNvSpPr>
          <p:nvPr>
            <p:ph type="title"/>
          </p:nvPr>
        </p:nvSpPr>
        <p:spPr/>
        <p:txBody>
          <a:bodyPr/>
          <a:lstStyle/>
          <a:p>
            <a:r>
              <a:rPr lang="en-US" dirty="0"/>
              <a:t>Create calculated measures</a:t>
            </a:r>
          </a:p>
        </p:txBody>
      </p:sp>
      <p:sp>
        <p:nvSpPr>
          <p:cNvPr id="2" name="Text Placeholder 6">
            <a:extLst>
              <a:ext uri="{FF2B5EF4-FFF2-40B4-BE49-F238E27FC236}">
                <a16:creationId xmlns:a16="http://schemas.microsoft.com/office/drawing/2014/main" id="{C5D7AAA3-E680-A0C3-E8EA-D7C4B87F26AC}"/>
              </a:ext>
            </a:extLst>
          </p:cNvPr>
          <p:cNvSpPr txBox="1">
            <a:spLocks/>
          </p:cNvSpPr>
          <p:nvPr/>
        </p:nvSpPr>
        <p:spPr>
          <a:xfrm>
            <a:off x="588262" y="1598005"/>
            <a:ext cx="4585718" cy="300896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lnSpc>
                <a:spcPct val="150000"/>
              </a:lnSpc>
              <a:spcBef>
                <a:spcPts val="600"/>
              </a:spcBef>
              <a:buFont typeface="Arial" panose="020B0604020202020204" pitchFamily="34" charset="0"/>
              <a:buChar char="•"/>
            </a:pPr>
            <a:r>
              <a:rPr lang="en-US" sz="2400" dirty="0">
                <a:latin typeface="+mn-lt"/>
              </a:rPr>
              <a:t>Defined with DAX definitions</a:t>
            </a:r>
          </a:p>
          <a:p>
            <a:pPr marL="228600" indent="-228600">
              <a:lnSpc>
                <a:spcPct val="150000"/>
              </a:lnSpc>
              <a:spcBef>
                <a:spcPts val="600"/>
              </a:spcBef>
              <a:buFont typeface="Arial" panose="020B0604020202020204" pitchFamily="34" charset="0"/>
              <a:buChar char="•"/>
            </a:pPr>
            <a:r>
              <a:rPr lang="en-US" sz="2400" dirty="0">
                <a:latin typeface="+mn-lt"/>
              </a:rPr>
              <a:t>Computed on the fly.</a:t>
            </a:r>
          </a:p>
          <a:p>
            <a:pPr marL="228600" indent="-228600">
              <a:lnSpc>
                <a:spcPct val="150000"/>
              </a:lnSpc>
              <a:spcBef>
                <a:spcPts val="600"/>
              </a:spcBef>
              <a:buFont typeface="Arial" panose="020B0604020202020204" pitchFamily="34" charset="0"/>
              <a:buChar char="•"/>
            </a:pPr>
            <a:r>
              <a:rPr lang="en-US" sz="2400" dirty="0">
                <a:latin typeface="+mn-lt"/>
              </a:rPr>
              <a:t>Not stored in data model.</a:t>
            </a:r>
          </a:p>
          <a:p>
            <a:pPr marL="228600" indent="-228600">
              <a:lnSpc>
                <a:spcPct val="150000"/>
              </a:lnSpc>
              <a:spcBef>
                <a:spcPts val="600"/>
              </a:spcBef>
              <a:buFont typeface="Arial" panose="020B0604020202020204" pitchFamily="34" charset="0"/>
              <a:buChar char="•"/>
            </a:pPr>
            <a:r>
              <a:rPr lang="en-US" sz="2400" dirty="0">
                <a:latin typeface="+mn-lt"/>
              </a:rPr>
              <a:t>Responsive to interactions.</a:t>
            </a:r>
          </a:p>
          <a:p>
            <a:pPr marL="228600" indent="-228600">
              <a:lnSpc>
                <a:spcPct val="150000"/>
              </a:lnSpc>
              <a:spcBef>
                <a:spcPts val="600"/>
              </a:spcBef>
              <a:buFont typeface="Arial" panose="020B0604020202020204" pitchFamily="34" charset="0"/>
              <a:buChar char="•"/>
            </a:pPr>
            <a:r>
              <a:rPr lang="en-US" sz="2400" dirty="0">
                <a:latin typeface="+mn-lt"/>
              </a:rPr>
              <a:t>Indicated by calculator icon.</a:t>
            </a:r>
          </a:p>
        </p:txBody>
      </p:sp>
      <p:pic>
        <p:nvPicPr>
          <p:cNvPr id="8" name="Picture 7" descr="Screenshot of the Sales table with Profit measure highlighted.">
            <a:extLst>
              <a:ext uri="{FF2B5EF4-FFF2-40B4-BE49-F238E27FC236}">
                <a16:creationId xmlns:a16="http://schemas.microsoft.com/office/drawing/2014/main" id="{49D716B1-535F-88DF-7D3A-FE5387AB305D}"/>
              </a:ext>
            </a:extLst>
          </p:cNvPr>
          <p:cNvPicPr>
            <a:picLocks noChangeAspect="1"/>
          </p:cNvPicPr>
          <p:nvPr/>
        </p:nvPicPr>
        <p:blipFill rotWithShape="1">
          <a:blip r:embed="rId3"/>
          <a:srcRect t="38164" b="45377"/>
          <a:stretch/>
        </p:blipFill>
        <p:spPr>
          <a:xfrm>
            <a:off x="6731095" y="4408246"/>
            <a:ext cx="3024634" cy="1349800"/>
          </a:xfrm>
          <a:prstGeom prst="rect">
            <a:avLst/>
          </a:prstGeom>
          <a:ln>
            <a:solidFill>
              <a:schemeClr val="tx1"/>
            </a:solidFill>
          </a:ln>
        </p:spPr>
      </p:pic>
      <p:pic>
        <p:nvPicPr>
          <p:cNvPr id="10" name="Picture 9" descr="A screenshot of a measure called Profit that is Sales sum minus Sales cost. Included the table data to demonstrate the measure is not persisted in the table.">
            <a:extLst>
              <a:ext uri="{FF2B5EF4-FFF2-40B4-BE49-F238E27FC236}">
                <a16:creationId xmlns:a16="http://schemas.microsoft.com/office/drawing/2014/main" id="{54185306-7090-4FDD-B6FE-BDCF7BE75D96}"/>
              </a:ext>
            </a:extLst>
          </p:cNvPr>
          <p:cNvPicPr>
            <a:picLocks noChangeAspect="1"/>
          </p:cNvPicPr>
          <p:nvPr/>
        </p:nvPicPr>
        <p:blipFill rotWithShape="1">
          <a:blip r:embed="rId4"/>
          <a:srcRect l="275" r="35990" b="47812"/>
          <a:stretch/>
        </p:blipFill>
        <p:spPr>
          <a:xfrm>
            <a:off x="5547359" y="1598005"/>
            <a:ext cx="6230621" cy="2168895"/>
          </a:xfrm>
          <a:prstGeom prst="rect">
            <a:avLst/>
          </a:prstGeom>
          <a:ln>
            <a:solidFill>
              <a:schemeClr val="tx1"/>
            </a:solidFill>
          </a:ln>
        </p:spPr>
      </p:pic>
    </p:spTree>
    <p:extLst>
      <p:ext uri="{BB962C8B-B14F-4D97-AF65-F5344CB8AC3E}">
        <p14:creationId xmlns:p14="http://schemas.microsoft.com/office/powerpoint/2010/main" val="39244099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F9A67F-9E05-4A1C-BFF3-5B0F68E043E2}"/>
              </a:ext>
            </a:extLst>
          </p:cNvPr>
          <p:cNvSpPr>
            <a:spLocks noGrp="1"/>
          </p:cNvSpPr>
          <p:nvPr>
            <p:ph type="title"/>
          </p:nvPr>
        </p:nvSpPr>
        <p:spPr>
          <a:xfrm>
            <a:off x="588963" y="585788"/>
            <a:ext cx="8193087" cy="492443"/>
          </a:xfrm>
        </p:spPr>
        <p:txBody>
          <a:bodyPr/>
          <a:lstStyle/>
          <a:p>
            <a:r>
              <a:rPr lang="en-US" sz="3200" dirty="0"/>
              <a:t>Agenda</a:t>
            </a:r>
          </a:p>
        </p:txBody>
      </p:sp>
      <p:sp>
        <p:nvSpPr>
          <p:cNvPr id="25" name="Text Placeholder 2">
            <a:extLst>
              <a:ext uri="{FF2B5EF4-FFF2-40B4-BE49-F238E27FC236}">
                <a16:creationId xmlns:a16="http://schemas.microsoft.com/office/drawing/2014/main" id="{229DAC17-E126-2195-1379-0F69BE0D0CE4}"/>
              </a:ext>
            </a:extLst>
          </p:cNvPr>
          <p:cNvSpPr txBox="1">
            <a:spLocks/>
          </p:cNvSpPr>
          <p:nvPr/>
        </p:nvSpPr>
        <p:spPr>
          <a:xfrm>
            <a:off x="588262" y="1248724"/>
            <a:ext cx="10491218" cy="4489135"/>
          </a:xfrm>
          <a:prstGeom prst="rect">
            <a:avLst/>
          </a:prstGeom>
        </p:spPr>
        <p:txBody>
          <a:bodyPr lIns="0" tIns="0" rIns="0" bIns="0" anchor="t">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a:t>Introduction to data modeling</a:t>
            </a:r>
          </a:p>
          <a:p>
            <a:pPr lvl="2">
              <a:lnSpc>
                <a:spcPct val="150000"/>
              </a:lnSpc>
            </a:pPr>
            <a:r>
              <a:rPr lang="en-US" sz="2000" dirty="0"/>
              <a:t>Data types</a:t>
            </a:r>
          </a:p>
          <a:p>
            <a:pPr lvl="2">
              <a:lnSpc>
                <a:spcPct val="150000"/>
              </a:lnSpc>
            </a:pPr>
            <a:r>
              <a:rPr lang="en-US" sz="2000" dirty="0"/>
              <a:t>Star schema</a:t>
            </a:r>
          </a:p>
          <a:p>
            <a:pPr marL="27432" indent="0">
              <a:lnSpc>
                <a:spcPct val="150000"/>
              </a:lnSpc>
              <a:buNone/>
            </a:pPr>
            <a:r>
              <a:rPr lang="en-US" sz="2400" b="1" dirty="0"/>
              <a:t>Manage relationships</a:t>
            </a:r>
          </a:p>
          <a:p>
            <a:pPr lvl="2">
              <a:lnSpc>
                <a:spcPct val="150000"/>
              </a:lnSpc>
            </a:pPr>
            <a:r>
              <a:rPr lang="en-US" sz="2000" dirty="0"/>
              <a:t>Create relationships</a:t>
            </a:r>
          </a:p>
          <a:p>
            <a:pPr lvl="2">
              <a:lnSpc>
                <a:spcPct val="150000"/>
              </a:lnSpc>
            </a:pPr>
            <a:r>
              <a:rPr lang="en-US" sz="2000" dirty="0"/>
              <a:t>Edit relationships</a:t>
            </a:r>
          </a:p>
          <a:p>
            <a:pPr lvl="2">
              <a:lnSpc>
                <a:spcPct val="150000"/>
              </a:lnSpc>
            </a:pPr>
            <a:r>
              <a:rPr lang="en-US" sz="2000" dirty="0"/>
              <a:t>Create hierarchies</a:t>
            </a:r>
          </a:p>
          <a:p>
            <a:pPr marL="0" indent="0">
              <a:buNone/>
            </a:pPr>
            <a:endParaRPr lang="en-US" sz="2200" dirty="0"/>
          </a:p>
        </p:txBody>
      </p:sp>
    </p:spTree>
    <p:extLst>
      <p:ext uri="{BB962C8B-B14F-4D97-AF65-F5344CB8AC3E}">
        <p14:creationId xmlns:p14="http://schemas.microsoft.com/office/powerpoint/2010/main" val="28487516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Implicit vs. Explicit vs. Quick measures</a:t>
            </a:r>
          </a:p>
        </p:txBody>
      </p:sp>
      <p:pic>
        <p:nvPicPr>
          <p:cNvPr id="6" name="Picture 5" descr="Screenshot of several columns in a table. 3 columns are actually explicit measures which is indicated by a calculator icon. Another column has a Sigma to indicate it's an implicit measure. The last column has no icon.">
            <a:extLst>
              <a:ext uri="{FF2B5EF4-FFF2-40B4-BE49-F238E27FC236}">
                <a16:creationId xmlns:a16="http://schemas.microsoft.com/office/drawing/2014/main" id="{5A228A91-7814-544E-DC06-E6E08D6E9F79}"/>
              </a:ext>
            </a:extLst>
          </p:cNvPr>
          <p:cNvPicPr>
            <a:picLocks noChangeAspect="1"/>
          </p:cNvPicPr>
          <p:nvPr/>
        </p:nvPicPr>
        <p:blipFill rotWithShape="1">
          <a:blip r:embed="rId3"/>
          <a:srcRect l="3534" r="9904" b="2"/>
          <a:stretch/>
        </p:blipFill>
        <p:spPr>
          <a:xfrm>
            <a:off x="1095839" y="1964501"/>
            <a:ext cx="4714189" cy="3521075"/>
          </a:xfrm>
          <a:prstGeom prst="rect">
            <a:avLst/>
          </a:prstGeom>
          <a:noFill/>
          <a:ln>
            <a:solidFill>
              <a:schemeClr val="tx1"/>
            </a:solidFill>
          </a:ln>
        </p:spPr>
      </p:pic>
      <p:sp>
        <p:nvSpPr>
          <p:cNvPr id="8" name="Rectangle 7">
            <a:extLst>
              <a:ext uri="{FF2B5EF4-FFF2-40B4-BE49-F238E27FC236}">
                <a16:creationId xmlns:a16="http://schemas.microsoft.com/office/drawing/2014/main" id="{11EB4C4E-829F-AF68-BB57-2AAADF8F6C28}"/>
              </a:ext>
              <a:ext uri="{C183D7F6-B498-43B3-948B-1728B52AA6E4}">
                <adec:decorative xmlns:adec="http://schemas.microsoft.com/office/drawing/2017/decorative" val="1"/>
              </a:ext>
            </a:extLst>
          </p:cNvPr>
          <p:cNvSpPr/>
          <p:nvPr/>
        </p:nvSpPr>
        <p:spPr bwMode="auto">
          <a:xfrm>
            <a:off x="2131060" y="1962151"/>
            <a:ext cx="640080" cy="20574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BBD4F4BA-2B22-0FD6-6B5A-A9135C0F4399}"/>
              </a:ext>
              <a:ext uri="{C183D7F6-B498-43B3-948B-1728B52AA6E4}">
                <adec:decorative xmlns:adec="http://schemas.microsoft.com/office/drawing/2017/decorative" val="1"/>
              </a:ext>
            </a:extLst>
          </p:cNvPr>
          <p:cNvSpPr/>
          <p:nvPr/>
        </p:nvSpPr>
        <p:spPr bwMode="auto">
          <a:xfrm>
            <a:off x="1663700" y="4095750"/>
            <a:ext cx="640080" cy="680196"/>
          </a:xfrm>
          <a:prstGeom prst="rect">
            <a:avLst/>
          </a:prstGeom>
          <a:noFill/>
          <a:ln w="38100">
            <a:solidFill>
              <a:srgbClr val="0B556A"/>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Screenshot of the Quick measure dialog box in Power BI Desktop showing a Filtered value calculation with the base value and filter field wells to use.">
            <a:extLst>
              <a:ext uri="{FF2B5EF4-FFF2-40B4-BE49-F238E27FC236}">
                <a16:creationId xmlns:a16="http://schemas.microsoft.com/office/drawing/2014/main" id="{25FBB7B0-CE7C-3473-6950-3A7875FB3AF3}"/>
              </a:ext>
            </a:extLst>
          </p:cNvPr>
          <p:cNvPicPr>
            <a:picLocks noChangeAspect="1"/>
          </p:cNvPicPr>
          <p:nvPr/>
        </p:nvPicPr>
        <p:blipFill rotWithShape="1">
          <a:blip r:embed="rId4"/>
          <a:srcRect l="55" t="51" r="-55" b="1919"/>
          <a:stretch/>
        </p:blipFill>
        <p:spPr>
          <a:xfrm>
            <a:off x="6380541" y="1964501"/>
            <a:ext cx="4340099" cy="4093399"/>
          </a:xfrm>
          <a:prstGeom prst="rect">
            <a:avLst/>
          </a:prstGeom>
          <a:noFill/>
          <a:ln>
            <a:solidFill>
              <a:schemeClr val="tx1"/>
            </a:solidFill>
          </a:ln>
        </p:spPr>
      </p:pic>
    </p:spTree>
    <p:extLst>
      <p:ext uri="{BB962C8B-B14F-4D97-AF65-F5344CB8AC3E}">
        <p14:creationId xmlns:p14="http://schemas.microsoft.com/office/powerpoint/2010/main" val="3463153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Create calculated columns</a:t>
            </a:r>
          </a:p>
        </p:txBody>
      </p:sp>
      <p:sp>
        <p:nvSpPr>
          <p:cNvPr id="16" name="Text Placeholder 6">
            <a:extLst>
              <a:ext uri="{FF2B5EF4-FFF2-40B4-BE49-F238E27FC236}">
                <a16:creationId xmlns:a16="http://schemas.microsoft.com/office/drawing/2014/main" id="{E1C64D85-4EC7-8B77-0325-3259367966AE}"/>
              </a:ext>
            </a:extLst>
          </p:cNvPr>
          <p:cNvSpPr txBox="1">
            <a:spLocks/>
          </p:cNvSpPr>
          <p:nvPr/>
        </p:nvSpPr>
        <p:spPr>
          <a:xfrm>
            <a:off x="588262" y="1598005"/>
            <a:ext cx="5088638" cy="300896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lnSpc>
                <a:spcPct val="150000"/>
              </a:lnSpc>
              <a:spcBef>
                <a:spcPts val="600"/>
              </a:spcBef>
              <a:buFont typeface="Arial" panose="020B0604020202020204" pitchFamily="34" charset="0"/>
              <a:buChar char="•"/>
            </a:pPr>
            <a:r>
              <a:rPr lang="en-US" sz="2400" dirty="0">
                <a:latin typeface="+mn-lt"/>
              </a:rPr>
              <a:t>Defined using DAX expressions.</a:t>
            </a:r>
          </a:p>
          <a:p>
            <a:pPr marL="228600" indent="-228600">
              <a:lnSpc>
                <a:spcPct val="150000"/>
              </a:lnSpc>
              <a:spcBef>
                <a:spcPts val="600"/>
              </a:spcBef>
              <a:buFont typeface="Arial" panose="020B0604020202020204" pitchFamily="34" charset="0"/>
              <a:buChar char="•"/>
            </a:pPr>
            <a:r>
              <a:rPr lang="en-US" sz="2400" dirty="0">
                <a:latin typeface="+mn-lt"/>
              </a:rPr>
              <a:t>Computed &amp; stored in data model.</a:t>
            </a:r>
          </a:p>
          <a:p>
            <a:pPr marL="228600" indent="-228600">
              <a:lnSpc>
                <a:spcPct val="150000"/>
              </a:lnSpc>
              <a:spcBef>
                <a:spcPts val="600"/>
              </a:spcBef>
              <a:buFont typeface="Arial" panose="020B0604020202020204" pitchFamily="34" charset="0"/>
              <a:buChar char="•"/>
            </a:pPr>
            <a:r>
              <a:rPr lang="en-US" sz="2400" dirty="0">
                <a:latin typeface="+mn-lt"/>
              </a:rPr>
              <a:t>Useful “helper/connector columns.”</a:t>
            </a:r>
          </a:p>
          <a:p>
            <a:pPr marL="228600" indent="-228600">
              <a:lnSpc>
                <a:spcPct val="150000"/>
              </a:lnSpc>
              <a:spcBef>
                <a:spcPts val="600"/>
              </a:spcBef>
              <a:buFont typeface="Arial" panose="020B0604020202020204" pitchFamily="34" charset="0"/>
              <a:buChar char="•"/>
            </a:pPr>
            <a:r>
              <a:rPr lang="en-US" sz="2400" dirty="0">
                <a:latin typeface="+mn-lt"/>
              </a:rPr>
              <a:t>Recalculated during data refresh.</a:t>
            </a:r>
          </a:p>
          <a:p>
            <a:pPr marL="228600" indent="-228600">
              <a:lnSpc>
                <a:spcPct val="150000"/>
              </a:lnSpc>
              <a:spcBef>
                <a:spcPts val="600"/>
              </a:spcBef>
              <a:buFont typeface="Arial" panose="020B0604020202020204" pitchFamily="34" charset="0"/>
              <a:buChar char="•"/>
            </a:pPr>
            <a:r>
              <a:rPr lang="en-US" sz="2400" dirty="0">
                <a:latin typeface="+mn-lt"/>
              </a:rPr>
              <a:t>Table and Sigma icon.</a:t>
            </a:r>
          </a:p>
        </p:txBody>
      </p:sp>
      <p:pic>
        <p:nvPicPr>
          <p:cNvPr id="17" name="Picture 16" descr="Screenshot of the Column tools contextual ribbon tab in Power BI Desktop. The Total Price calculated column is highlighted showing the DAX expression and options.">
            <a:extLst>
              <a:ext uri="{FF2B5EF4-FFF2-40B4-BE49-F238E27FC236}">
                <a16:creationId xmlns:a16="http://schemas.microsoft.com/office/drawing/2014/main" id="{627EAD53-7A6D-C2AA-B67D-E90CB166585A}"/>
              </a:ext>
            </a:extLst>
          </p:cNvPr>
          <p:cNvPicPr>
            <a:picLocks noChangeAspect="1"/>
          </p:cNvPicPr>
          <p:nvPr/>
        </p:nvPicPr>
        <p:blipFill rotWithShape="1">
          <a:blip r:embed="rId3"/>
          <a:srcRect l="244" r="28317" b="51749"/>
          <a:stretch/>
        </p:blipFill>
        <p:spPr>
          <a:xfrm>
            <a:off x="6012179" y="1598005"/>
            <a:ext cx="5806441" cy="1398395"/>
          </a:xfrm>
          <a:prstGeom prst="rect">
            <a:avLst/>
          </a:prstGeom>
          <a:ln>
            <a:solidFill>
              <a:schemeClr val="tx1"/>
            </a:solidFill>
          </a:ln>
        </p:spPr>
      </p:pic>
      <p:pic>
        <p:nvPicPr>
          <p:cNvPr id="10" name="Picture 9" descr="Screenshot of the Total Price calculated column as displayed in the Data pane in Power BI Desktop, indicated with a Table and Sigma icon. ">
            <a:extLst>
              <a:ext uri="{FF2B5EF4-FFF2-40B4-BE49-F238E27FC236}">
                <a16:creationId xmlns:a16="http://schemas.microsoft.com/office/drawing/2014/main" id="{DDE98C18-9133-F05A-A5BF-EE88EE6DE15C}"/>
              </a:ext>
            </a:extLst>
          </p:cNvPr>
          <p:cNvPicPr>
            <a:picLocks noChangeAspect="1"/>
          </p:cNvPicPr>
          <p:nvPr/>
        </p:nvPicPr>
        <p:blipFill rotWithShape="1">
          <a:blip r:embed="rId4"/>
          <a:srcRect t="88609" b="5528"/>
          <a:stretch/>
        </p:blipFill>
        <p:spPr>
          <a:xfrm>
            <a:off x="6214455" y="3972244"/>
            <a:ext cx="2545881" cy="365760"/>
          </a:xfrm>
          <a:prstGeom prst="rect">
            <a:avLst/>
          </a:prstGeom>
          <a:noFill/>
          <a:ln>
            <a:solidFill>
              <a:schemeClr val="tx1"/>
            </a:solidFill>
          </a:ln>
        </p:spPr>
      </p:pic>
      <p:grpSp>
        <p:nvGrpSpPr>
          <p:cNvPr id="12" name="Group 11" descr="Screenshot of the Total Price calculated column as shown in the data model.">
            <a:extLst>
              <a:ext uri="{FF2B5EF4-FFF2-40B4-BE49-F238E27FC236}">
                <a16:creationId xmlns:a16="http://schemas.microsoft.com/office/drawing/2014/main" id="{BFD34F5D-55A0-4BC4-9090-CAC89AD39876}"/>
              </a:ext>
              <a:ext uri="{C183D7F6-B498-43B3-948B-1728B52AA6E4}">
                <adec:decorative xmlns:adec="http://schemas.microsoft.com/office/drawing/2017/decorative" val="0"/>
              </a:ext>
            </a:extLst>
          </p:cNvPr>
          <p:cNvGrpSpPr/>
          <p:nvPr/>
        </p:nvGrpSpPr>
        <p:grpSpPr>
          <a:xfrm>
            <a:off x="9442673" y="3185626"/>
            <a:ext cx="1225328" cy="2183336"/>
            <a:chOff x="10637520" y="2788918"/>
            <a:chExt cx="1283291" cy="2359585"/>
          </a:xfrm>
        </p:grpSpPr>
        <p:pic>
          <p:nvPicPr>
            <p:cNvPr id="13" name="Picture 12">
              <a:extLst>
                <a:ext uri="{FF2B5EF4-FFF2-40B4-BE49-F238E27FC236}">
                  <a16:creationId xmlns:a16="http://schemas.microsoft.com/office/drawing/2014/main" id="{E2E40E57-EA68-75B7-E720-6F8D427686C7}"/>
                </a:ext>
              </a:extLst>
            </p:cNvPr>
            <p:cNvPicPr>
              <a:picLocks noChangeAspect="1"/>
            </p:cNvPicPr>
            <p:nvPr/>
          </p:nvPicPr>
          <p:blipFill rotWithShape="1">
            <a:blip r:embed="rId3"/>
            <a:srcRect l="89702" t="48540"/>
            <a:stretch/>
          </p:blipFill>
          <p:spPr>
            <a:xfrm>
              <a:off x="10637520" y="2788918"/>
              <a:ext cx="1283291" cy="2359585"/>
            </a:xfrm>
            <a:prstGeom prst="rect">
              <a:avLst/>
            </a:prstGeom>
            <a:ln>
              <a:solidFill>
                <a:schemeClr val="tx1"/>
              </a:solidFill>
            </a:ln>
          </p:spPr>
        </p:pic>
        <p:sp>
          <p:nvSpPr>
            <p:cNvPr id="14" name="Rectangle 13">
              <a:extLst>
                <a:ext uri="{FF2B5EF4-FFF2-40B4-BE49-F238E27FC236}">
                  <a16:creationId xmlns:a16="http://schemas.microsoft.com/office/drawing/2014/main" id="{A0E84693-753F-464E-F826-AF0A58438D40}"/>
                </a:ext>
              </a:extLst>
            </p:cNvPr>
            <p:cNvSpPr/>
            <p:nvPr/>
          </p:nvSpPr>
          <p:spPr bwMode="auto">
            <a:xfrm>
              <a:off x="10637520" y="2788920"/>
              <a:ext cx="1283291" cy="33870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5" name="Straight Arrow Connector 14">
            <a:extLst>
              <a:ext uri="{FF2B5EF4-FFF2-40B4-BE49-F238E27FC236}">
                <a16:creationId xmlns:a16="http://schemas.microsoft.com/office/drawing/2014/main" id="{F28B80F5-AC8A-824B-63BC-6B41132205CB}"/>
              </a:ext>
              <a:ext uri="{C183D7F6-B498-43B3-948B-1728B52AA6E4}">
                <adec:decorative xmlns:adec="http://schemas.microsoft.com/office/drawing/2017/decorative" val="1"/>
              </a:ext>
            </a:extLst>
          </p:cNvPr>
          <p:cNvCxnSpPr>
            <a:cxnSpLocks/>
            <a:stCxn id="8" idx="0"/>
            <a:endCxn id="14" idx="1"/>
          </p:cNvCxnSpPr>
          <p:nvPr/>
        </p:nvCxnSpPr>
        <p:spPr>
          <a:xfrm flipV="1">
            <a:off x="6812206" y="3342330"/>
            <a:ext cx="2630467" cy="629914"/>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14622FE-9B42-6CEA-6B89-700D5A701543}"/>
              </a:ext>
              <a:ext uri="{C183D7F6-B498-43B3-948B-1728B52AA6E4}">
                <adec:decorative xmlns:adec="http://schemas.microsoft.com/office/drawing/2017/decorative" val="1"/>
              </a:ext>
            </a:extLst>
          </p:cNvPr>
          <p:cNvSpPr/>
          <p:nvPr/>
        </p:nvSpPr>
        <p:spPr bwMode="auto">
          <a:xfrm>
            <a:off x="6640336" y="3972244"/>
            <a:ext cx="343739" cy="36576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40570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Create calculated tables</a:t>
            </a:r>
          </a:p>
        </p:txBody>
      </p:sp>
      <p:sp>
        <p:nvSpPr>
          <p:cNvPr id="2" name="Text Placeholder 6">
            <a:extLst>
              <a:ext uri="{FF2B5EF4-FFF2-40B4-BE49-F238E27FC236}">
                <a16:creationId xmlns:a16="http://schemas.microsoft.com/office/drawing/2014/main" id="{B34233C0-8EB3-FA0B-13B3-A1937AED3815}"/>
              </a:ext>
            </a:extLst>
          </p:cNvPr>
          <p:cNvSpPr txBox="1">
            <a:spLocks/>
          </p:cNvSpPr>
          <p:nvPr/>
        </p:nvSpPr>
        <p:spPr>
          <a:xfrm>
            <a:off x="588262" y="1598005"/>
            <a:ext cx="4989578" cy="29320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lnSpc>
                <a:spcPct val="150000"/>
              </a:lnSpc>
              <a:spcBef>
                <a:spcPts val="600"/>
              </a:spcBef>
              <a:buFont typeface="Arial" panose="020B0604020202020204" pitchFamily="34" charset="0"/>
              <a:buChar char="•"/>
            </a:pPr>
            <a:r>
              <a:rPr lang="en-US" sz="2400" dirty="0">
                <a:latin typeface="+mn-lt"/>
              </a:rPr>
              <a:t>Defined using DAX expressions.</a:t>
            </a:r>
          </a:p>
          <a:p>
            <a:pPr marL="228600" indent="-228600">
              <a:lnSpc>
                <a:spcPct val="150000"/>
              </a:lnSpc>
              <a:spcBef>
                <a:spcPts val="600"/>
              </a:spcBef>
              <a:buFont typeface="Arial" panose="020B0604020202020204" pitchFamily="34" charset="0"/>
              <a:buChar char="•"/>
            </a:pPr>
            <a:r>
              <a:rPr lang="en-US" sz="2400" dirty="0">
                <a:latin typeface="+mn-lt"/>
              </a:rPr>
              <a:t>Computed &amp; stored in data model.</a:t>
            </a:r>
          </a:p>
          <a:p>
            <a:pPr marL="228600" indent="-228600">
              <a:lnSpc>
                <a:spcPct val="150000"/>
              </a:lnSpc>
              <a:spcBef>
                <a:spcPts val="600"/>
              </a:spcBef>
              <a:buFont typeface="Arial" panose="020B0604020202020204" pitchFamily="34" charset="0"/>
              <a:buChar char="•"/>
            </a:pPr>
            <a:r>
              <a:rPr lang="en-US" sz="2400" dirty="0">
                <a:latin typeface="+mn-lt"/>
              </a:rPr>
              <a:t>Useful for aggregating data or creating custom tables.</a:t>
            </a:r>
          </a:p>
          <a:p>
            <a:pPr marL="228600" indent="-228600">
              <a:lnSpc>
                <a:spcPct val="150000"/>
              </a:lnSpc>
              <a:spcBef>
                <a:spcPts val="600"/>
              </a:spcBef>
              <a:buFont typeface="Arial" panose="020B0604020202020204" pitchFamily="34" charset="0"/>
              <a:buChar char="•"/>
            </a:pPr>
            <a:r>
              <a:rPr lang="en-US" sz="2400" dirty="0">
                <a:latin typeface="+mn-lt"/>
              </a:rPr>
              <a:t>Table and calculator icon.</a:t>
            </a:r>
          </a:p>
        </p:txBody>
      </p:sp>
      <p:pic>
        <p:nvPicPr>
          <p:cNvPr id="6" name="Content Placeholder 5" descr="Screenshot of a calculated table with the CALENDARAUTO() function to generate a single column, and the additional calculated columns. ">
            <a:extLst>
              <a:ext uri="{FF2B5EF4-FFF2-40B4-BE49-F238E27FC236}">
                <a16:creationId xmlns:a16="http://schemas.microsoft.com/office/drawing/2014/main" id="{C25C4AF2-5AFA-4DDA-CD2B-B75F461CED18}"/>
              </a:ext>
            </a:extLst>
          </p:cNvPr>
          <p:cNvPicPr>
            <a:picLocks noChangeAspect="1"/>
          </p:cNvPicPr>
          <p:nvPr/>
        </p:nvPicPr>
        <p:blipFill>
          <a:blip r:embed="rId3"/>
          <a:stretch>
            <a:fillRect/>
          </a:stretch>
        </p:blipFill>
        <p:spPr>
          <a:xfrm>
            <a:off x="5731844" y="1598005"/>
            <a:ext cx="6212505" cy="3774095"/>
          </a:xfrm>
          <a:prstGeom prst="rect">
            <a:avLst/>
          </a:prstGeom>
          <a:noFill/>
          <a:ln>
            <a:solidFill>
              <a:schemeClr val="tx1"/>
            </a:solidFill>
          </a:ln>
        </p:spPr>
      </p:pic>
    </p:spTree>
    <p:extLst>
      <p:ext uri="{BB962C8B-B14F-4D97-AF65-F5344CB8AC3E}">
        <p14:creationId xmlns:p14="http://schemas.microsoft.com/office/powerpoint/2010/main" val="7954469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6567123-F316-3FA8-41B6-9E1A38E5C983}"/>
              </a:ext>
            </a:extLst>
          </p:cNvPr>
          <p:cNvSpPr>
            <a:spLocks noGrp="1"/>
          </p:cNvSpPr>
          <p:nvPr>
            <p:ph type="title"/>
          </p:nvPr>
        </p:nvSpPr>
        <p:spPr/>
        <p:txBody>
          <a:bodyPr/>
          <a:lstStyle/>
          <a:p>
            <a:r>
              <a:rPr lang="en-US" dirty="0"/>
              <a:t>Columns vs. measures</a:t>
            </a:r>
          </a:p>
        </p:txBody>
      </p:sp>
      <p:sp>
        <p:nvSpPr>
          <p:cNvPr id="3" name="Text Placeholder 2">
            <a:extLst>
              <a:ext uri="{FF2B5EF4-FFF2-40B4-BE49-F238E27FC236}">
                <a16:creationId xmlns:a16="http://schemas.microsoft.com/office/drawing/2014/main" id="{F12DA08C-A05C-7916-BA4F-DA160DFD1819}"/>
              </a:ext>
            </a:extLst>
          </p:cNvPr>
          <p:cNvSpPr>
            <a:spLocks noGrp="1"/>
          </p:cNvSpPr>
          <p:nvPr>
            <p:ph type="body" sz="quarter" idx="16"/>
          </p:nvPr>
        </p:nvSpPr>
        <p:spPr>
          <a:xfrm>
            <a:off x="584200" y="1594155"/>
            <a:ext cx="5219700" cy="338554"/>
          </a:xfrm>
        </p:spPr>
        <p:txBody>
          <a:bodyPr/>
          <a:lstStyle/>
          <a:p>
            <a:r>
              <a:rPr lang="en-US" sz="2200" dirty="0"/>
              <a:t>Calculated columns:</a:t>
            </a:r>
          </a:p>
        </p:txBody>
      </p:sp>
      <p:sp>
        <p:nvSpPr>
          <p:cNvPr id="2" name="Text Placeholder 1">
            <a:extLst>
              <a:ext uri="{FF2B5EF4-FFF2-40B4-BE49-F238E27FC236}">
                <a16:creationId xmlns:a16="http://schemas.microsoft.com/office/drawing/2014/main" id="{CF502D47-9FF7-7D60-D253-CD8102E1E161}"/>
              </a:ext>
            </a:extLst>
          </p:cNvPr>
          <p:cNvSpPr>
            <a:spLocks noGrp="1"/>
          </p:cNvSpPr>
          <p:nvPr>
            <p:ph type="body" sz="quarter" idx="15"/>
          </p:nvPr>
        </p:nvSpPr>
        <p:spPr>
          <a:xfrm>
            <a:off x="586390" y="2085764"/>
            <a:ext cx="4953350" cy="3508653"/>
          </a:xfrm>
        </p:spPr>
        <p:txBody>
          <a:bodyPr/>
          <a:lstStyle/>
          <a:p>
            <a:pPr marL="228600" lvl="1" indent="-228600">
              <a:spcBef>
                <a:spcPts val="600"/>
              </a:spcBef>
              <a:spcAft>
                <a:spcPts val="1200"/>
              </a:spcAft>
            </a:pPr>
            <a:r>
              <a:rPr lang="en-US" sz="2400" dirty="0">
                <a:cs typeface="Segoe UI" panose="020B0502040204020203" pitchFamily="34" charset="0"/>
              </a:rPr>
              <a:t>Create values for each row in table.</a:t>
            </a:r>
          </a:p>
          <a:p>
            <a:pPr marL="228600" lvl="1" indent="-228600">
              <a:spcBef>
                <a:spcPts val="600"/>
              </a:spcBef>
              <a:spcAft>
                <a:spcPts val="1200"/>
              </a:spcAft>
            </a:pPr>
            <a:r>
              <a:rPr lang="en-US" sz="2400" dirty="0">
                <a:cs typeface="Segoe UI" panose="020B0502040204020203" pitchFamily="34" charset="0"/>
              </a:rPr>
              <a:t>Store values in the .pbix file.</a:t>
            </a:r>
          </a:p>
          <a:p>
            <a:pPr marL="228600" lvl="1" indent="-228600">
              <a:spcBef>
                <a:spcPts val="600"/>
              </a:spcBef>
              <a:spcAft>
                <a:spcPts val="1200"/>
              </a:spcAft>
            </a:pPr>
            <a:r>
              <a:rPr lang="en-US" sz="2400" dirty="0">
                <a:cs typeface="Segoe UI" panose="020B0502040204020203" pitchFamily="34" charset="0"/>
              </a:rPr>
              <a:t>Increases data model size.</a:t>
            </a:r>
          </a:p>
          <a:p>
            <a:pPr marL="228600" lvl="1" indent="-228600">
              <a:spcBef>
                <a:spcPts val="600"/>
              </a:spcBef>
              <a:spcAft>
                <a:spcPts val="1200"/>
              </a:spcAft>
            </a:pPr>
            <a:r>
              <a:rPr lang="en-US" sz="2400" dirty="0">
                <a:cs typeface="Segoe UI" panose="020B0502040204020203" pitchFamily="34" charset="0"/>
              </a:rPr>
              <a:t>Row-by-row calculation can impact performance.</a:t>
            </a:r>
          </a:p>
          <a:p>
            <a:pPr marL="228600" lvl="1" indent="-228600">
              <a:spcBef>
                <a:spcPts val="600"/>
              </a:spcBef>
              <a:spcAft>
                <a:spcPts val="1200"/>
              </a:spcAft>
            </a:pPr>
            <a:r>
              <a:rPr lang="en-US" sz="2400" dirty="0">
                <a:cs typeface="Segoe UI" panose="020B0502040204020203" pitchFamily="34" charset="0"/>
              </a:rPr>
              <a:t>Must be referenced with measures for reuse.</a:t>
            </a:r>
          </a:p>
        </p:txBody>
      </p:sp>
      <p:sp>
        <p:nvSpPr>
          <p:cNvPr id="4" name="Text Placeholder 3">
            <a:extLst>
              <a:ext uri="{FF2B5EF4-FFF2-40B4-BE49-F238E27FC236}">
                <a16:creationId xmlns:a16="http://schemas.microsoft.com/office/drawing/2014/main" id="{01753932-B37F-C693-261D-1237E400FB72}"/>
              </a:ext>
            </a:extLst>
          </p:cNvPr>
          <p:cNvSpPr>
            <a:spLocks noGrp="1"/>
          </p:cNvSpPr>
          <p:nvPr>
            <p:ph type="body" sz="quarter" idx="19"/>
          </p:nvPr>
        </p:nvSpPr>
        <p:spPr>
          <a:xfrm>
            <a:off x="6244220" y="1594155"/>
            <a:ext cx="5219700" cy="338554"/>
          </a:xfrm>
        </p:spPr>
        <p:txBody>
          <a:bodyPr/>
          <a:lstStyle/>
          <a:p>
            <a:r>
              <a:rPr lang="en-US" sz="2200" dirty="0"/>
              <a:t>Measures:</a:t>
            </a:r>
          </a:p>
        </p:txBody>
      </p:sp>
      <p:sp>
        <p:nvSpPr>
          <p:cNvPr id="5" name="Text Placeholder 4">
            <a:extLst>
              <a:ext uri="{FF2B5EF4-FFF2-40B4-BE49-F238E27FC236}">
                <a16:creationId xmlns:a16="http://schemas.microsoft.com/office/drawing/2014/main" id="{03B937F0-972E-8020-93C6-463479C4BEA3}"/>
              </a:ext>
            </a:extLst>
          </p:cNvPr>
          <p:cNvSpPr>
            <a:spLocks noGrp="1"/>
          </p:cNvSpPr>
          <p:nvPr>
            <p:ph type="body" sz="quarter" idx="20"/>
          </p:nvPr>
        </p:nvSpPr>
        <p:spPr>
          <a:xfrm>
            <a:off x="6253664" y="2085764"/>
            <a:ext cx="4429576" cy="3508653"/>
          </a:xfrm>
        </p:spPr>
        <p:txBody>
          <a:bodyPr/>
          <a:lstStyle/>
          <a:p>
            <a:pPr marL="228600" lvl="1" indent="-228600">
              <a:spcBef>
                <a:spcPts val="600"/>
              </a:spcBef>
              <a:spcAft>
                <a:spcPts val="1200"/>
              </a:spcAft>
            </a:pPr>
            <a:r>
              <a:rPr lang="en-US" sz="2400" dirty="0">
                <a:cs typeface="Segoe UI" panose="020B0502040204020203" pitchFamily="34" charset="0"/>
              </a:rPr>
              <a:t>Calculate on demand.</a:t>
            </a:r>
          </a:p>
          <a:p>
            <a:pPr marL="228600" lvl="1" indent="-228600">
              <a:spcBef>
                <a:spcPts val="600"/>
              </a:spcBef>
              <a:spcAft>
                <a:spcPts val="1200"/>
              </a:spcAft>
            </a:pPr>
            <a:r>
              <a:rPr lang="en-US" sz="2400" dirty="0">
                <a:cs typeface="Segoe UI" panose="020B0502040204020203" pitchFamily="34" charset="0"/>
              </a:rPr>
              <a:t>Calculated based on filters.</a:t>
            </a:r>
          </a:p>
          <a:p>
            <a:pPr marL="228600" lvl="1" indent="-228600">
              <a:spcBef>
                <a:spcPts val="600"/>
              </a:spcBef>
              <a:spcAft>
                <a:spcPts val="1200"/>
              </a:spcAft>
            </a:pPr>
            <a:r>
              <a:rPr lang="en-US" sz="2400" dirty="0">
                <a:cs typeface="Segoe UI" panose="020B0502040204020203" pitchFamily="34" charset="0"/>
              </a:rPr>
              <a:t>Doesn’t affect data model size.</a:t>
            </a:r>
          </a:p>
          <a:p>
            <a:pPr marL="228600" lvl="1" indent="-228600">
              <a:spcBef>
                <a:spcPts val="600"/>
              </a:spcBef>
              <a:spcAft>
                <a:spcPts val="1200"/>
              </a:spcAft>
            </a:pPr>
            <a:r>
              <a:rPr lang="en-US" sz="2400" dirty="0">
                <a:cs typeface="Segoe UI" panose="020B0502040204020203" pitchFamily="34" charset="0"/>
              </a:rPr>
              <a:t>DAX expressions may still be suboptimal. </a:t>
            </a:r>
          </a:p>
          <a:p>
            <a:pPr marL="228600" lvl="1" indent="-228600">
              <a:spcBef>
                <a:spcPts val="600"/>
              </a:spcBef>
              <a:spcAft>
                <a:spcPts val="1200"/>
              </a:spcAft>
            </a:pPr>
            <a:r>
              <a:rPr lang="en-US" sz="2400" dirty="0">
                <a:cs typeface="Segoe UI" panose="020B0502040204020203" pitchFamily="34" charset="0"/>
              </a:rPr>
              <a:t>Can reference other measures directly for reuse.</a:t>
            </a:r>
          </a:p>
        </p:txBody>
      </p:sp>
    </p:spTree>
    <p:extLst>
      <p:ext uri="{BB962C8B-B14F-4D97-AF65-F5344CB8AC3E}">
        <p14:creationId xmlns:p14="http://schemas.microsoft.com/office/powerpoint/2010/main" val="5474827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E2F507-475E-4A17-18C8-873EC9C2CBC4}"/>
              </a:ext>
            </a:extLst>
          </p:cNvPr>
          <p:cNvSpPr>
            <a:spLocks noGrp="1"/>
          </p:cNvSpPr>
          <p:nvPr>
            <p:ph type="title"/>
          </p:nvPr>
        </p:nvSpPr>
        <p:spPr/>
        <p:txBody>
          <a:bodyPr/>
          <a:lstStyle/>
          <a:p>
            <a:r>
              <a:rPr lang="en-US" dirty="0">
                <a:latin typeface="+mj-lt"/>
              </a:rPr>
              <a:t>DEMO  </a:t>
            </a:r>
          </a:p>
        </p:txBody>
      </p:sp>
      <p:sp>
        <p:nvSpPr>
          <p:cNvPr id="3" name="Text Placeholder 2">
            <a:extLst>
              <a:ext uri="{FF2B5EF4-FFF2-40B4-BE49-F238E27FC236}">
                <a16:creationId xmlns:a16="http://schemas.microsoft.com/office/drawing/2014/main" id="{C18B8350-EA1F-73A4-33BE-5BFE49F7B6A1}"/>
              </a:ext>
            </a:extLst>
          </p:cNvPr>
          <p:cNvSpPr>
            <a:spLocks noGrp="1"/>
          </p:cNvSpPr>
          <p:nvPr>
            <p:ph type="body" sz="quarter" idx="15"/>
          </p:nvPr>
        </p:nvSpPr>
        <p:spPr>
          <a:xfrm>
            <a:off x="586390" y="4278313"/>
            <a:ext cx="6868510" cy="738664"/>
          </a:xfrm>
        </p:spPr>
        <p:txBody>
          <a:bodyPr/>
          <a:lstStyle/>
          <a:p>
            <a:pPr marL="0" indent="0">
              <a:spcAft>
                <a:spcPts val="600"/>
              </a:spcAft>
              <a:buNone/>
            </a:pPr>
            <a:r>
              <a:rPr lang="en-US" sz="2400" dirty="0">
                <a:effectLst/>
              </a:rPr>
              <a:t>Create measures using DAX in Power BI</a:t>
            </a:r>
          </a:p>
        </p:txBody>
      </p:sp>
    </p:spTree>
    <p:extLst>
      <p:ext uri="{BB962C8B-B14F-4D97-AF65-F5344CB8AC3E}">
        <p14:creationId xmlns:p14="http://schemas.microsoft.com/office/powerpoint/2010/main" val="14072372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Lab: Create DAX calculations in Power BI Desktop</a:t>
            </a:r>
          </a:p>
        </p:txBody>
      </p:sp>
      <p:sp>
        <p:nvSpPr>
          <p:cNvPr id="5" name="Text Placeholder 4">
            <a:extLst>
              <a:ext uri="{FF2B5EF4-FFF2-40B4-BE49-F238E27FC236}">
                <a16:creationId xmlns:a16="http://schemas.microsoft.com/office/drawing/2014/main" id="{C1BE2022-475C-0771-D734-7169F1573D92}"/>
              </a:ext>
            </a:extLst>
          </p:cNvPr>
          <p:cNvSpPr>
            <a:spLocks noGrp="1"/>
          </p:cNvSpPr>
          <p:nvPr>
            <p:ph type="body" sz="quarter" idx="17"/>
          </p:nvPr>
        </p:nvSpPr>
        <p:spPr>
          <a:xfrm>
            <a:off x="4356039" y="1926472"/>
            <a:ext cx="5364224" cy="307777"/>
          </a:xfrm>
        </p:spPr>
        <p:txBody>
          <a:bodyPr/>
          <a:lstStyle/>
          <a:p>
            <a:r>
              <a:rPr lang="en-US" sz="2000" dirty="0"/>
              <a:t>Create DAX calculations</a:t>
            </a:r>
          </a:p>
        </p:txBody>
      </p:sp>
      <p:sp>
        <p:nvSpPr>
          <p:cNvPr id="15" name="Text Placeholder 14">
            <a:extLst>
              <a:ext uri="{FF2B5EF4-FFF2-40B4-BE49-F238E27FC236}">
                <a16:creationId xmlns:a16="http://schemas.microsoft.com/office/drawing/2014/main" id="{D2B6F96E-AA1C-CDF2-C40E-A44F482367AB}"/>
              </a:ext>
            </a:extLst>
          </p:cNvPr>
          <p:cNvSpPr>
            <a:spLocks noGrp="1"/>
          </p:cNvSpPr>
          <p:nvPr>
            <p:ph type="body" sz="quarter" idx="35"/>
          </p:nvPr>
        </p:nvSpPr>
        <p:spPr>
          <a:xfrm>
            <a:off x="4357688" y="2578100"/>
            <a:ext cx="5362575" cy="3626314"/>
          </a:xfrm>
        </p:spPr>
        <p:txBody>
          <a:bodyPr/>
          <a:lstStyle/>
          <a:p>
            <a:pPr marL="0" indent="0">
              <a:lnSpc>
                <a:spcPct val="150000"/>
              </a:lnSpc>
              <a:spcBef>
                <a:spcPts val="600"/>
              </a:spcBef>
              <a:spcAft>
                <a:spcPts val="600"/>
              </a:spcAft>
              <a:buNone/>
            </a:pPr>
            <a:r>
              <a:rPr lang="en-US" sz="1800" dirty="0"/>
              <a:t>In this lab you’ll create calculated tables, calculated columns, and simple measures using Data Analysis Expressions (DAX).</a:t>
            </a:r>
          </a:p>
          <a:p>
            <a:pPr marL="0" indent="0" algn="l">
              <a:lnSpc>
                <a:spcPct val="150000"/>
              </a:lnSpc>
              <a:spcBef>
                <a:spcPts val="1200"/>
              </a:spcBef>
              <a:buNone/>
            </a:pPr>
            <a:r>
              <a:rPr lang="en-US" sz="1800" dirty="0"/>
              <a:t>In this lab you learn how to:</a:t>
            </a:r>
          </a:p>
          <a:p>
            <a:pPr marL="334963" lvl="1" indent="-204788">
              <a:lnSpc>
                <a:spcPct val="150000"/>
              </a:lnSpc>
              <a:spcBef>
                <a:spcPts val="600"/>
              </a:spcBef>
              <a:spcAft>
                <a:spcPts val="1200"/>
              </a:spcAft>
            </a:pPr>
            <a:r>
              <a:rPr lang="en-US" sz="1800" dirty="0">
                <a:cs typeface="Segoe UI" panose="020B0502040204020203" pitchFamily="34" charset="0"/>
              </a:rPr>
              <a:t>Create calculated tables</a:t>
            </a:r>
          </a:p>
          <a:p>
            <a:pPr marL="334963" lvl="1" indent="-204788">
              <a:lnSpc>
                <a:spcPct val="150000"/>
              </a:lnSpc>
              <a:spcBef>
                <a:spcPts val="600"/>
              </a:spcBef>
              <a:spcAft>
                <a:spcPts val="1200"/>
              </a:spcAft>
            </a:pPr>
            <a:r>
              <a:rPr lang="en-US" sz="1800" dirty="0">
                <a:cs typeface="Segoe UI" panose="020B0502040204020203" pitchFamily="34" charset="0"/>
              </a:rPr>
              <a:t>Create calculated columns</a:t>
            </a:r>
          </a:p>
          <a:p>
            <a:pPr marL="334963" lvl="1" indent="-204788">
              <a:lnSpc>
                <a:spcPct val="150000"/>
              </a:lnSpc>
              <a:spcBef>
                <a:spcPts val="600"/>
              </a:spcBef>
              <a:spcAft>
                <a:spcPts val="1200"/>
              </a:spcAft>
            </a:pPr>
            <a:r>
              <a:rPr lang="en-US" sz="1800" dirty="0">
                <a:cs typeface="Segoe UI" panose="020B0502040204020203" pitchFamily="34" charset="0"/>
              </a:rPr>
              <a:t>Create measures</a:t>
            </a:r>
          </a:p>
        </p:txBody>
      </p:sp>
      <p:grpSp>
        <p:nvGrpSpPr>
          <p:cNvPr id="16" name="Group 15">
            <a:extLst>
              <a:ext uri="{FF2B5EF4-FFF2-40B4-BE49-F238E27FC236}">
                <a16:creationId xmlns:a16="http://schemas.microsoft.com/office/drawing/2014/main" id="{8010E5A8-34F3-BC2E-6077-FD3CBC96D28A}"/>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8" name="Oval 17">
              <a:extLst>
                <a:ext uri="{FF2B5EF4-FFF2-40B4-BE49-F238E27FC236}">
                  <a16:creationId xmlns:a16="http://schemas.microsoft.com/office/drawing/2014/main" id="{A4A71540-C5A2-B2A3-BCD7-365C52E08436}"/>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9" name="Picture 33">
              <a:extLst>
                <a:ext uri="{FF2B5EF4-FFF2-40B4-BE49-F238E27FC236}">
                  <a16:creationId xmlns:a16="http://schemas.microsoft.com/office/drawing/2014/main" id="{D11EF453-FAE0-B58E-5919-82BACE1DFB0E}"/>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02990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FE4029-BB53-6BAE-0027-2D0671C0A932}"/>
              </a:ext>
            </a:extLst>
          </p:cNvPr>
          <p:cNvSpPr>
            <a:spLocks noGrp="1"/>
          </p:cNvSpPr>
          <p:nvPr>
            <p:ph type="title"/>
          </p:nvPr>
        </p:nvSpPr>
        <p:spPr/>
        <p:txBody>
          <a:bodyPr/>
          <a:lstStyle/>
          <a:p>
            <a:r>
              <a:rPr lang="en-US" dirty="0"/>
              <a:t>Knowledge check: DAX calculations</a:t>
            </a:r>
            <a:endParaRPr lang="en-IN" dirty="0"/>
          </a:p>
        </p:txBody>
      </p:sp>
      <p:sp>
        <p:nvSpPr>
          <p:cNvPr id="6" name="Text Placeholder 5">
            <a:extLst>
              <a:ext uri="{FF2B5EF4-FFF2-40B4-BE49-F238E27FC236}">
                <a16:creationId xmlns:a16="http://schemas.microsoft.com/office/drawing/2014/main" id="{0D834ED0-5BAB-5CE7-DEE6-2623158832A7}"/>
              </a:ext>
            </a:extLst>
          </p:cNvPr>
          <p:cNvSpPr>
            <a:spLocks noGrp="1"/>
          </p:cNvSpPr>
          <p:nvPr>
            <p:ph type="body" sz="quarter" idx="17"/>
          </p:nvPr>
        </p:nvSpPr>
        <p:spPr>
          <a:xfrm>
            <a:off x="1235075" y="1454958"/>
            <a:ext cx="8778782" cy="307777"/>
          </a:xfrm>
        </p:spPr>
        <p:txBody>
          <a:bodyPr/>
          <a:lstStyle/>
          <a:p>
            <a:pPr marL="0" lvl="1" indent="0">
              <a:buNone/>
            </a:pPr>
            <a:r>
              <a:rPr lang="en-US" sz="2000" dirty="0">
                <a:latin typeface="+mj-lt"/>
                <a:cs typeface="Segoe UI" panose="020B0502040204020203" pitchFamily="34" charset="0"/>
              </a:rPr>
              <a:t>Which statement about measures is correct? </a:t>
            </a:r>
          </a:p>
        </p:txBody>
      </p:sp>
      <p:sp>
        <p:nvSpPr>
          <p:cNvPr id="5" name="Text Placeholder 4">
            <a:extLst>
              <a:ext uri="{FF2B5EF4-FFF2-40B4-BE49-F238E27FC236}">
                <a16:creationId xmlns:a16="http://schemas.microsoft.com/office/drawing/2014/main" id="{8B78C1C4-2C67-DE7D-E2D3-92E9CBFD2B7F}"/>
              </a:ext>
            </a:extLst>
          </p:cNvPr>
          <p:cNvSpPr>
            <a:spLocks noGrp="1"/>
          </p:cNvSpPr>
          <p:nvPr>
            <p:ph type="body" sz="quarter" idx="15"/>
          </p:nvPr>
        </p:nvSpPr>
        <p:spPr>
          <a:xfrm>
            <a:off x="1237265" y="1834104"/>
            <a:ext cx="8775098" cy="941796"/>
          </a:xfrm>
        </p:spPr>
        <p:txBody>
          <a:bodyPr/>
          <a:lstStyle/>
          <a:p>
            <a:r>
              <a:rPr lang="en-US" sz="1800" dirty="0"/>
              <a:t>Measures store values in the data model.</a:t>
            </a:r>
          </a:p>
          <a:p>
            <a:r>
              <a:rPr lang="en-US" sz="1800" dirty="0"/>
              <a:t>Measures can reference columns directly.</a:t>
            </a:r>
          </a:p>
          <a:p>
            <a:r>
              <a:rPr lang="en-US" sz="1800" dirty="0"/>
              <a:t>Measures can reference other measures directly.</a:t>
            </a:r>
          </a:p>
        </p:txBody>
      </p:sp>
      <p:sp>
        <p:nvSpPr>
          <p:cNvPr id="11" name="Text Placeholder 10">
            <a:extLst>
              <a:ext uri="{FF2B5EF4-FFF2-40B4-BE49-F238E27FC236}">
                <a16:creationId xmlns:a16="http://schemas.microsoft.com/office/drawing/2014/main" id="{26BED853-9816-A456-F2F2-D5BDD100E9E4}"/>
              </a:ext>
            </a:extLst>
          </p:cNvPr>
          <p:cNvSpPr>
            <a:spLocks noGrp="1"/>
          </p:cNvSpPr>
          <p:nvPr>
            <p:ph type="body" sz="quarter" idx="22"/>
          </p:nvPr>
        </p:nvSpPr>
        <p:spPr>
          <a:xfrm>
            <a:off x="1233581" y="3735801"/>
            <a:ext cx="8778782" cy="615553"/>
          </a:xfrm>
        </p:spPr>
        <p:txBody>
          <a:bodyPr/>
          <a:lstStyle/>
          <a:p>
            <a:r>
              <a:rPr lang="en-US" sz="2000" dirty="0"/>
              <a:t>Which of the following statements describing similarity of measures and calculated columns in an Import model is true? </a:t>
            </a:r>
          </a:p>
        </p:txBody>
      </p:sp>
      <p:sp>
        <p:nvSpPr>
          <p:cNvPr id="12" name="Text Placeholder 11">
            <a:extLst>
              <a:ext uri="{FF2B5EF4-FFF2-40B4-BE49-F238E27FC236}">
                <a16:creationId xmlns:a16="http://schemas.microsoft.com/office/drawing/2014/main" id="{8399B849-1EB3-8EFE-F5F7-842943403FE5}"/>
              </a:ext>
            </a:extLst>
          </p:cNvPr>
          <p:cNvSpPr>
            <a:spLocks noGrp="1"/>
          </p:cNvSpPr>
          <p:nvPr>
            <p:ph type="body" sz="quarter" idx="23"/>
          </p:nvPr>
        </p:nvSpPr>
        <p:spPr>
          <a:xfrm>
            <a:off x="1237265" y="4569153"/>
            <a:ext cx="8775098" cy="941796"/>
          </a:xfrm>
        </p:spPr>
        <p:txBody>
          <a:bodyPr/>
          <a:lstStyle/>
          <a:p>
            <a:r>
              <a:rPr lang="en-US" sz="1800" dirty="0"/>
              <a:t>They can achieve summarization of model data.</a:t>
            </a:r>
          </a:p>
          <a:p>
            <a:r>
              <a:rPr lang="en-US" sz="1800" dirty="0"/>
              <a:t>They store values in the data model.</a:t>
            </a:r>
          </a:p>
          <a:p>
            <a:r>
              <a:rPr lang="en-US" sz="1800" dirty="0"/>
              <a:t>They're evaluated during data refresh.</a:t>
            </a:r>
          </a:p>
        </p:txBody>
      </p:sp>
      <p:sp>
        <p:nvSpPr>
          <p:cNvPr id="15" name="Graphic 26">
            <a:extLst>
              <a:ext uri="{FF2B5EF4-FFF2-40B4-BE49-F238E27FC236}">
                <a16:creationId xmlns:a16="http://schemas.microsoft.com/office/drawing/2014/main" id="{379C68B0-FC81-736E-23D0-4C0D29DD7385}"/>
              </a:ext>
              <a:ext uri="{C183D7F6-B498-43B3-948B-1728B52AA6E4}">
                <adec:decorative xmlns:adec="http://schemas.microsoft.com/office/drawing/2017/decorative" val="1"/>
              </a:ext>
            </a:extLst>
          </p:cNvPr>
          <p:cNvSpPr/>
          <p:nvPr/>
        </p:nvSpPr>
        <p:spPr>
          <a:xfrm>
            <a:off x="1267828" y="257651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6" name="Graphic 26">
            <a:extLst>
              <a:ext uri="{FF2B5EF4-FFF2-40B4-BE49-F238E27FC236}">
                <a16:creationId xmlns:a16="http://schemas.microsoft.com/office/drawing/2014/main" id="{78835018-DBA5-5C4D-8FE5-3FC5B5E60C88}"/>
              </a:ext>
              <a:ext uri="{C183D7F6-B498-43B3-948B-1728B52AA6E4}">
                <adec:decorative xmlns:adec="http://schemas.microsoft.com/office/drawing/2017/decorative" val="1"/>
              </a:ext>
            </a:extLst>
          </p:cNvPr>
          <p:cNvSpPr/>
          <p:nvPr/>
        </p:nvSpPr>
        <p:spPr>
          <a:xfrm>
            <a:off x="1256936" y="460716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014056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866FF-ECCE-F6C0-5E0C-EE10A71F975C}"/>
              </a:ext>
            </a:extLst>
          </p:cNvPr>
          <p:cNvSpPr>
            <a:spLocks noGrp="1"/>
          </p:cNvSpPr>
          <p:nvPr>
            <p:ph type="title"/>
          </p:nvPr>
        </p:nvSpPr>
        <p:spPr/>
        <p:txBody>
          <a:bodyPr/>
          <a:lstStyle/>
          <a:p>
            <a:r>
              <a:rPr lang="en-US" dirty="0"/>
              <a:t>Advanced DAX concepts</a:t>
            </a:r>
          </a:p>
        </p:txBody>
      </p:sp>
    </p:spTree>
    <p:extLst>
      <p:ext uri="{BB962C8B-B14F-4D97-AF65-F5344CB8AC3E}">
        <p14:creationId xmlns:p14="http://schemas.microsoft.com/office/powerpoint/2010/main" val="34429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Understanding filter context</a:t>
            </a:r>
          </a:p>
        </p:txBody>
      </p:sp>
      <p:sp>
        <p:nvSpPr>
          <p:cNvPr id="2" name="Text Placeholder 1">
            <a:extLst>
              <a:ext uri="{FF2B5EF4-FFF2-40B4-BE49-F238E27FC236}">
                <a16:creationId xmlns:a16="http://schemas.microsoft.com/office/drawing/2014/main" id="{2486092F-EFCF-CEA8-19E8-8626471743A0}"/>
              </a:ext>
            </a:extLst>
          </p:cNvPr>
          <p:cNvSpPr>
            <a:spLocks noGrp="1"/>
          </p:cNvSpPr>
          <p:nvPr>
            <p:ph type="body" sz="quarter" idx="17"/>
          </p:nvPr>
        </p:nvSpPr>
        <p:spPr/>
        <p:txBody>
          <a:bodyPr/>
          <a:lstStyle/>
          <a:p>
            <a:r>
              <a:rPr lang="en-US" dirty="0"/>
              <a:t>Measures are contextually different, or “dynamic,” depending on filters. </a:t>
            </a:r>
          </a:p>
        </p:txBody>
      </p:sp>
      <p:grpSp>
        <p:nvGrpSpPr>
          <p:cNvPr id="3" name="Group 2">
            <a:extLst>
              <a:ext uri="{FF2B5EF4-FFF2-40B4-BE49-F238E27FC236}">
                <a16:creationId xmlns:a16="http://schemas.microsoft.com/office/drawing/2014/main" id="{FC1A0FB1-2722-2158-2D8B-7BCB7D782817}"/>
              </a:ext>
              <a:ext uri="{C183D7F6-B498-43B3-948B-1728B52AA6E4}">
                <adec:decorative xmlns:adec="http://schemas.microsoft.com/office/drawing/2017/decorative" val="1"/>
              </a:ext>
            </a:extLst>
          </p:cNvPr>
          <p:cNvGrpSpPr/>
          <p:nvPr/>
        </p:nvGrpSpPr>
        <p:grpSpPr>
          <a:xfrm>
            <a:off x="752647" y="2034427"/>
            <a:ext cx="10674704" cy="4074795"/>
            <a:chOff x="748823" y="1743521"/>
            <a:chExt cx="10674704" cy="4074795"/>
          </a:xfrm>
        </p:grpSpPr>
        <p:pic>
          <p:nvPicPr>
            <p:cNvPr id="6" name="Picture 5" descr="An image showing three different bar chart visuals to represent the affects that context has on DAX. All three visuals sue the same DAX measure, Total Sales, but display the data differently.">
              <a:extLst>
                <a:ext uri="{FF2B5EF4-FFF2-40B4-BE49-F238E27FC236}">
                  <a16:creationId xmlns:a16="http://schemas.microsoft.com/office/drawing/2014/main" id="{9B66748F-5217-C481-417F-D523C33C6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3" y="1743521"/>
              <a:ext cx="10674704" cy="4074795"/>
            </a:xfrm>
            <a:prstGeom prst="rect">
              <a:avLst/>
            </a:prstGeom>
            <a:ln>
              <a:solidFill>
                <a:schemeClr val="tx1"/>
              </a:solidFill>
            </a:ln>
          </p:spPr>
        </p:pic>
        <p:sp>
          <p:nvSpPr>
            <p:cNvPr id="7" name="Rectangle 6">
              <a:extLst>
                <a:ext uri="{FF2B5EF4-FFF2-40B4-BE49-F238E27FC236}">
                  <a16:creationId xmlns:a16="http://schemas.microsoft.com/office/drawing/2014/main" id="{404EF4E6-A2AF-ED1A-73CB-BDF8796F364B}"/>
                </a:ext>
                <a:ext uri="{C183D7F6-B498-43B3-948B-1728B52AA6E4}">
                  <adec:decorative xmlns:adec="http://schemas.microsoft.com/office/drawing/2017/decorative" val="1"/>
                </a:ext>
              </a:extLst>
            </p:cNvPr>
            <p:cNvSpPr/>
            <p:nvPr/>
          </p:nvSpPr>
          <p:spPr bwMode="auto">
            <a:xfrm>
              <a:off x="5410041" y="1989393"/>
              <a:ext cx="743110" cy="30676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C9B2F17-AB41-FD8A-5654-167B132C1298}"/>
                </a:ext>
                <a:ext uri="{C183D7F6-B498-43B3-948B-1728B52AA6E4}">
                  <adec:decorative xmlns:adec="http://schemas.microsoft.com/office/drawing/2017/decorative" val="1"/>
                </a:ext>
              </a:extLst>
            </p:cNvPr>
            <p:cNvSpPr/>
            <p:nvPr/>
          </p:nvSpPr>
          <p:spPr bwMode="auto">
            <a:xfrm>
              <a:off x="8769351" y="1930400"/>
              <a:ext cx="1307507" cy="36576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6339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p:txBody>
          <a:bodyPr/>
          <a:lstStyle/>
          <a:p>
            <a:r>
              <a:rPr lang="en-US" dirty="0"/>
              <a:t>CALCULATE() function</a:t>
            </a:r>
          </a:p>
        </p:txBody>
      </p:sp>
      <p:sp>
        <p:nvSpPr>
          <p:cNvPr id="2" name="Text Placeholder 1">
            <a:extLst>
              <a:ext uri="{FF2B5EF4-FFF2-40B4-BE49-F238E27FC236}">
                <a16:creationId xmlns:a16="http://schemas.microsoft.com/office/drawing/2014/main" id="{B77DBAE0-2AE6-C0CD-6F0A-254E5AC188E7}"/>
              </a:ext>
            </a:extLst>
          </p:cNvPr>
          <p:cNvSpPr>
            <a:spLocks noGrp="1"/>
          </p:cNvSpPr>
          <p:nvPr>
            <p:ph type="body" sz="quarter" idx="17"/>
          </p:nvPr>
        </p:nvSpPr>
        <p:spPr/>
        <p:txBody>
          <a:bodyPr/>
          <a:lstStyle/>
          <a:p>
            <a:r>
              <a:rPr lang="en-US" dirty="0"/>
              <a:t>Adjusts how measures interpret data filters, enabling context control.</a:t>
            </a:r>
          </a:p>
        </p:txBody>
      </p:sp>
      <p:grpSp>
        <p:nvGrpSpPr>
          <p:cNvPr id="10" name="Group 9">
            <a:extLst>
              <a:ext uri="{FF2B5EF4-FFF2-40B4-BE49-F238E27FC236}">
                <a16:creationId xmlns:a16="http://schemas.microsoft.com/office/drawing/2014/main" id="{2092424B-1C4E-6D3E-9D06-7A04AECDC5E9}"/>
              </a:ext>
              <a:ext uri="{C183D7F6-B498-43B3-948B-1728B52AA6E4}">
                <adec:decorative xmlns:adec="http://schemas.microsoft.com/office/drawing/2017/decorative" val="1"/>
              </a:ext>
            </a:extLst>
          </p:cNvPr>
          <p:cNvGrpSpPr/>
          <p:nvPr/>
        </p:nvGrpSpPr>
        <p:grpSpPr>
          <a:xfrm>
            <a:off x="593945" y="1875600"/>
            <a:ext cx="4042761" cy="4121822"/>
            <a:chOff x="1325789" y="1456896"/>
            <a:chExt cx="3775143" cy="3848971"/>
          </a:xfrm>
        </p:grpSpPr>
        <p:pic>
          <p:nvPicPr>
            <p:cNvPr id="11" name="Picture 10" descr="An image showing a bar chart visual, displaying the Total Sales and Total sales for 2015.">
              <a:extLst>
                <a:ext uri="{FF2B5EF4-FFF2-40B4-BE49-F238E27FC236}">
                  <a16:creationId xmlns:a16="http://schemas.microsoft.com/office/drawing/2014/main" id="{4907D469-A36C-9E36-7F3F-6C9DA445004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25789" y="1456896"/>
              <a:ext cx="3775143" cy="3848971"/>
            </a:xfrm>
            <a:prstGeom prst="rect">
              <a:avLst/>
            </a:prstGeom>
            <a:noFill/>
            <a:ln w="9525">
              <a:solidFill>
                <a:schemeClr val="tx1"/>
              </a:solidFill>
            </a:ln>
          </p:spPr>
        </p:pic>
        <p:sp>
          <p:nvSpPr>
            <p:cNvPr id="12" name="Rectangle 11">
              <a:extLst>
                <a:ext uri="{FF2B5EF4-FFF2-40B4-BE49-F238E27FC236}">
                  <a16:creationId xmlns:a16="http://schemas.microsoft.com/office/drawing/2014/main" id="{10C480B8-03CA-E144-AB8E-32BC4CA1E1F3}"/>
                </a:ext>
              </a:extLst>
            </p:cNvPr>
            <p:cNvSpPr/>
            <p:nvPr/>
          </p:nvSpPr>
          <p:spPr bwMode="auto">
            <a:xfrm>
              <a:off x="2215150" y="1836420"/>
              <a:ext cx="1396730" cy="29718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3AB252EC-11D1-8D5B-E435-86BA3F231350}"/>
              </a:ext>
              <a:ext uri="{C183D7F6-B498-43B3-948B-1728B52AA6E4}">
                <adec:decorative xmlns:adec="http://schemas.microsoft.com/office/drawing/2017/decorative" val="0"/>
              </a:ext>
            </a:extLst>
          </p:cNvPr>
          <p:cNvSpPr>
            <a:spLocks/>
          </p:cNvSpPr>
          <p:nvPr/>
        </p:nvSpPr>
        <p:spPr bwMode="auto">
          <a:xfrm>
            <a:off x="5074921" y="1875600"/>
            <a:ext cx="6520880" cy="2696400"/>
          </a:xfrm>
          <a:prstGeom prst="rect">
            <a:avLst/>
          </a:prstGeom>
          <a:solidFill>
            <a:srgbClr val="EAEAE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b="0" dirty="0">
                <a:solidFill>
                  <a:srgbClr val="000000"/>
                </a:solidFill>
                <a:effectLst/>
                <a:highlight>
                  <a:srgbClr val="FFFF00"/>
                </a:highlight>
                <a:latin typeface="Consolas" panose="020B0609020204030204" pitchFamily="49" charset="0"/>
              </a:rPr>
              <a:t>Total Sales for 2015 </a:t>
            </a:r>
            <a:r>
              <a:rPr lang="en-US" sz="2000" b="0" dirty="0">
                <a:solidFill>
                  <a:srgbClr val="000000"/>
                </a:solidFill>
                <a:effectLst/>
                <a:latin typeface="Consolas" panose="020B0609020204030204" pitchFamily="49" charset="0"/>
              </a:rPr>
              <a:t>=</a:t>
            </a:r>
          </a:p>
          <a:p>
            <a:r>
              <a:rPr lang="en-US" sz="2000" b="0" dirty="0">
                <a:solidFill>
                  <a:srgbClr val="3165BB"/>
                </a:solidFill>
                <a:effectLst/>
                <a:latin typeface="Consolas" panose="020B0609020204030204" pitchFamily="49" charset="0"/>
              </a:rPr>
              <a:t>CALCULATE</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SUM</a:t>
            </a:r>
            <a:r>
              <a:rPr lang="en-US" sz="2000" b="0" dirty="0">
                <a:solidFill>
                  <a:srgbClr val="000000"/>
                </a:solidFill>
                <a:effectLst/>
                <a:latin typeface="Consolas" panose="020B0609020204030204" pitchFamily="49" charset="0"/>
              </a:rPr>
              <a:t> ( 'Sales OrderDetails'[Total Price] ),</a:t>
            </a:r>
          </a:p>
          <a:p>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YEAR</a:t>
            </a:r>
            <a:r>
              <a:rPr lang="en-US" sz="2000" b="0" dirty="0">
                <a:solidFill>
                  <a:srgbClr val="000000"/>
                </a:solidFill>
                <a:effectLst/>
                <a:latin typeface="Consolas" panose="020B0609020204030204" pitchFamily="49" charset="0"/>
              </a:rPr>
              <a:t> ( 'Sales OrderDetails’[OrderDate] ) = 2015</a:t>
            </a: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091317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A2DD4-116C-4848-1A26-98C1776CAB8D}"/>
              </a:ext>
            </a:extLst>
          </p:cNvPr>
          <p:cNvSpPr>
            <a:spLocks noGrp="1"/>
          </p:cNvSpPr>
          <p:nvPr>
            <p:ph type="title"/>
          </p:nvPr>
        </p:nvSpPr>
        <p:spPr>
          <a:xfrm>
            <a:off x="569911" y="2769057"/>
            <a:ext cx="4335918" cy="1231106"/>
          </a:xfrm>
        </p:spPr>
        <p:txBody>
          <a:bodyPr/>
          <a:lstStyle/>
          <a:p>
            <a:r>
              <a:rPr lang="en-US" dirty="0"/>
              <a:t>Introduction to data modeling</a:t>
            </a:r>
          </a:p>
        </p:txBody>
      </p:sp>
    </p:spTree>
    <p:extLst>
      <p:ext uri="{BB962C8B-B14F-4D97-AF65-F5344CB8AC3E}">
        <p14:creationId xmlns:p14="http://schemas.microsoft.com/office/powerpoint/2010/main" val="263993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a:xfrm>
            <a:off x="588261" y="585216"/>
            <a:ext cx="11011601" cy="492443"/>
          </a:xfrm>
        </p:spPr>
        <p:txBody>
          <a:bodyPr/>
          <a:lstStyle/>
          <a:p>
            <a:r>
              <a:rPr lang="en-US" dirty="0"/>
              <a:t>Use inactive relationships with DAX</a:t>
            </a:r>
          </a:p>
        </p:txBody>
      </p:sp>
      <p:sp>
        <p:nvSpPr>
          <p:cNvPr id="11" name="Text Placeholder 10">
            <a:extLst>
              <a:ext uri="{FF2B5EF4-FFF2-40B4-BE49-F238E27FC236}">
                <a16:creationId xmlns:a16="http://schemas.microsoft.com/office/drawing/2014/main" id="{C7422A3D-D298-C3DE-E75E-D2D6928C5570}"/>
              </a:ext>
            </a:extLst>
          </p:cNvPr>
          <p:cNvSpPr>
            <a:spLocks noGrp="1"/>
          </p:cNvSpPr>
          <p:nvPr>
            <p:ph type="body" sz="quarter" idx="17"/>
          </p:nvPr>
        </p:nvSpPr>
        <p:spPr>
          <a:xfrm>
            <a:off x="584199" y="1386766"/>
            <a:ext cx="11011601" cy="338554"/>
          </a:xfrm>
        </p:spPr>
        <p:txBody>
          <a:bodyPr/>
          <a:lstStyle/>
          <a:p>
            <a:r>
              <a:rPr lang="en-US" dirty="0"/>
              <a:t>Enable additional table filtering without impacting the active relationship.</a:t>
            </a:r>
          </a:p>
        </p:txBody>
      </p:sp>
      <p:pic>
        <p:nvPicPr>
          <p:cNvPr id="2" name="Picture 1" descr="Screenshot of Sales table and Date table with two relationships between them. One relationship is active between Date-Date and Sales-OrderDate. The inactive relationship is between Date-Date and ShipDate.">
            <a:extLst>
              <a:ext uri="{FF2B5EF4-FFF2-40B4-BE49-F238E27FC236}">
                <a16:creationId xmlns:a16="http://schemas.microsoft.com/office/drawing/2014/main" id="{54E9A4E3-FFFF-6AB0-E16B-BCBDADA552B7}"/>
              </a:ext>
            </a:extLst>
          </p:cNvPr>
          <p:cNvPicPr>
            <a:picLocks noChangeAspect="1"/>
          </p:cNvPicPr>
          <p:nvPr/>
        </p:nvPicPr>
        <p:blipFill>
          <a:blip r:embed="rId3"/>
          <a:stretch>
            <a:fillRect/>
          </a:stretch>
        </p:blipFill>
        <p:spPr>
          <a:xfrm>
            <a:off x="584200" y="2021212"/>
            <a:ext cx="5082779" cy="2072673"/>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5FBED11B-7134-A24D-03E5-6FB22D1DE7C8}"/>
              </a:ext>
              <a:ext uri="{C183D7F6-B498-43B3-948B-1728B52AA6E4}">
                <adec:decorative xmlns:adec="http://schemas.microsoft.com/office/drawing/2017/decorative" val="1"/>
              </a:ext>
            </a:extLst>
          </p:cNvPr>
          <p:cNvCxnSpPr>
            <a:cxnSpLocks/>
            <a:stCxn id="8" idx="1"/>
          </p:cNvCxnSpPr>
          <p:nvPr/>
        </p:nvCxnSpPr>
        <p:spPr>
          <a:xfrm flipH="1" flipV="1">
            <a:off x="1940560" y="2954619"/>
            <a:ext cx="4411209" cy="138938"/>
          </a:xfrm>
          <a:prstGeom prst="straightConnector1">
            <a:avLst/>
          </a:prstGeom>
          <a:ln w="38100">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FEE16E5-A56D-F2D5-F523-6D35888CDE1A}"/>
              </a:ext>
            </a:extLst>
          </p:cNvPr>
          <p:cNvSpPr txBox="1"/>
          <p:nvPr/>
        </p:nvSpPr>
        <p:spPr>
          <a:xfrm>
            <a:off x="584200" y="4289506"/>
            <a:ext cx="6680200" cy="1988853"/>
          </a:xfrm>
          <a:prstGeom prst="rect">
            <a:avLst/>
          </a:prstGeom>
          <a:solidFill>
            <a:srgbClr val="EAEAEA"/>
          </a:solidFill>
        </p:spPr>
        <p:txBody>
          <a:bodyPr wrap="square" lIns="91440" tIns="45720" rIns="91440" bIns="45720" anchor="t">
            <a:noAutofit/>
          </a:bodyPr>
          <a:lstStyle/>
          <a:p>
            <a:r>
              <a:rPr lang="en-US" sz="2000" dirty="0">
                <a:solidFill>
                  <a:srgbClr val="000000"/>
                </a:solidFill>
                <a:latin typeface="Consolas" panose="020B0609020204030204" pitchFamily="49" charset="0"/>
              </a:rPr>
              <a:t>Sales by Ship Date =</a:t>
            </a:r>
          </a:p>
          <a:p>
            <a:r>
              <a:rPr lang="en-US" sz="2000" dirty="0">
                <a:solidFill>
                  <a:srgbClr val="3165BB"/>
                </a:solidFill>
                <a:latin typeface="Consolas" panose="020B0609020204030204" pitchFamily="49" charset="0"/>
              </a:rPr>
              <a:t>CALCULATE</a:t>
            </a:r>
            <a:r>
              <a:rPr lang="en-US" sz="2000" dirty="0">
                <a:solidFill>
                  <a:srgbClr val="000000"/>
                </a:solidFill>
                <a:latin typeface="Consolas" panose="020B0609020204030204" pitchFamily="49" charset="0"/>
              </a:rPr>
              <a:t> (</a:t>
            </a:r>
          </a:p>
          <a:p>
            <a:r>
              <a:rPr lang="en-US" sz="2000" dirty="0">
                <a:solidFill>
                  <a:srgbClr val="000000"/>
                </a:solidFill>
                <a:latin typeface="Consolas"/>
              </a:rPr>
              <a:t>    Sales[TotalPrice],</a:t>
            </a:r>
          </a:p>
          <a:p>
            <a:r>
              <a:rPr lang="en-US" sz="2000" dirty="0">
                <a:solidFill>
                  <a:srgbClr val="000000"/>
                </a:solidFill>
                <a:latin typeface="Consolas"/>
              </a:rPr>
              <a:t>    </a:t>
            </a:r>
            <a:r>
              <a:rPr lang="en-US" sz="2000" dirty="0">
                <a:solidFill>
                  <a:srgbClr val="3165BB"/>
                </a:solidFill>
                <a:latin typeface="Consolas"/>
              </a:rPr>
              <a:t>USERELATIONSHIP</a:t>
            </a:r>
            <a:r>
              <a:rPr lang="en-US" sz="2000" dirty="0">
                <a:solidFill>
                  <a:srgbClr val="000000"/>
                </a:solidFill>
                <a:latin typeface="Consolas"/>
              </a:rPr>
              <a:t> ( </a:t>
            </a:r>
          </a:p>
          <a:p>
            <a:r>
              <a:rPr lang="en-US" sz="2000" dirty="0">
                <a:solidFill>
                  <a:srgbClr val="000000"/>
                </a:solidFill>
                <a:latin typeface="Consolas"/>
              </a:rPr>
              <a:t>	'Calendar'[Date], Sales[ShipDate])</a:t>
            </a:r>
          </a:p>
          <a:p>
            <a:r>
              <a:rPr lang="en-US" sz="2000" dirty="0">
                <a:solidFill>
                  <a:srgbClr val="000000"/>
                </a:solidFill>
                <a:latin typeface="Consolas" panose="020B0609020204030204" pitchFamily="49" charset="0"/>
              </a:rPr>
              <a:t>)</a:t>
            </a:r>
          </a:p>
        </p:txBody>
      </p:sp>
      <p:pic>
        <p:nvPicPr>
          <p:cNvPr id="8" name="Picture 7" descr="An image showing a report with two visuals, one above the other. The top visual is by order date and the bottom visual is by ship date. ">
            <a:extLst>
              <a:ext uri="{FF2B5EF4-FFF2-40B4-BE49-F238E27FC236}">
                <a16:creationId xmlns:a16="http://schemas.microsoft.com/office/drawing/2014/main" id="{34D299E9-A288-9F76-C9F9-20DCC57C9DF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351769" y="2021212"/>
            <a:ext cx="3070603" cy="2144689"/>
          </a:xfrm>
          <a:prstGeom prst="rect">
            <a:avLst/>
          </a:prstGeom>
          <a:ln>
            <a:solidFill>
              <a:schemeClr val="tx1"/>
            </a:solidFill>
          </a:ln>
        </p:spPr>
      </p:pic>
      <p:pic>
        <p:nvPicPr>
          <p:cNvPr id="9" name="Picture 8" descr="An image showing a report with two visuals, one above the other. The top visual is by order date and the bottom visual is by ship date. ">
            <a:extLst>
              <a:ext uri="{FF2B5EF4-FFF2-40B4-BE49-F238E27FC236}">
                <a16:creationId xmlns:a16="http://schemas.microsoft.com/office/drawing/2014/main" id="{3803EAC1-8190-BFCD-A662-A7672664EC9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553921" y="3952708"/>
            <a:ext cx="3106481" cy="235936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3F8DCF54-C954-5795-0A8E-B52E31BEF519}"/>
              </a:ext>
              <a:ext uri="{C183D7F6-B498-43B3-948B-1728B52AA6E4}">
                <adec:decorative xmlns:adec="http://schemas.microsoft.com/office/drawing/2017/decorative" val="1"/>
              </a:ext>
            </a:extLst>
          </p:cNvPr>
          <p:cNvCxnSpPr>
            <a:cxnSpLocks/>
            <a:stCxn id="9" idx="1"/>
          </p:cNvCxnSpPr>
          <p:nvPr/>
        </p:nvCxnSpPr>
        <p:spPr>
          <a:xfrm flipH="1" flipV="1">
            <a:off x="2052320" y="3952708"/>
            <a:ext cx="6501601" cy="1179680"/>
          </a:xfrm>
          <a:prstGeom prst="straightConnector1">
            <a:avLst/>
          </a:prstGeom>
          <a:ln w="38100">
            <a:solidFill>
              <a:srgbClr val="FF0000"/>
            </a:solidFill>
            <a:headEnd type="triangle" w="med"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768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p:txBody>
          <a:bodyPr/>
          <a:lstStyle/>
          <a:p>
            <a:r>
              <a:rPr lang="en-US" dirty="0"/>
              <a:t>Semi-additive measures</a:t>
            </a:r>
          </a:p>
        </p:txBody>
      </p:sp>
      <p:sp>
        <p:nvSpPr>
          <p:cNvPr id="3" name="Text Placeholder 2">
            <a:extLst>
              <a:ext uri="{FF2B5EF4-FFF2-40B4-BE49-F238E27FC236}">
                <a16:creationId xmlns:a16="http://schemas.microsoft.com/office/drawing/2014/main" id="{0D4602E3-C2D7-1496-3752-2E503FE9E523}"/>
              </a:ext>
            </a:extLst>
          </p:cNvPr>
          <p:cNvSpPr>
            <a:spLocks noGrp="1"/>
          </p:cNvSpPr>
          <p:nvPr>
            <p:ph type="body" sz="quarter" idx="15"/>
          </p:nvPr>
        </p:nvSpPr>
        <p:spPr>
          <a:xfrm>
            <a:off x="586389" y="1570102"/>
            <a:ext cx="4712685" cy="3927229"/>
          </a:xfrm>
        </p:spPr>
        <p:txBody>
          <a:bodyPr/>
          <a:lstStyle/>
          <a:p>
            <a:pPr algn="l">
              <a:spcBef>
                <a:spcPts val="1200"/>
              </a:spcBef>
              <a:buFont typeface="Arial" panose="020B0604020202020204" pitchFamily="34" charset="0"/>
              <a:buChar char="•"/>
            </a:pPr>
            <a:r>
              <a:rPr lang="en-US" sz="2400" b="1" i="0" dirty="0">
                <a:effectLst/>
                <a:latin typeface="Segoe UI" panose="020B0502040204020203" pitchFamily="34" charset="0"/>
              </a:rPr>
              <a:t>Context-dependent</a:t>
            </a:r>
            <a:r>
              <a:rPr lang="en-US" sz="2400" b="0" i="0" dirty="0">
                <a:effectLst/>
                <a:latin typeface="Segoe UI" panose="020B0502040204020203" pitchFamily="34" charset="0"/>
              </a:rPr>
              <a:t>: </a:t>
            </a:r>
            <a:br>
              <a:rPr lang="en-US" sz="2400" b="0" i="0" dirty="0">
                <a:effectLst/>
                <a:latin typeface="Segoe UI" panose="020B0502040204020203" pitchFamily="34" charset="0"/>
              </a:rPr>
            </a:br>
            <a:r>
              <a:rPr lang="en-US" sz="2400" b="0" i="0" dirty="0">
                <a:effectLst/>
                <a:latin typeface="Segoe UI" panose="020B0502040204020203" pitchFamily="34" charset="0"/>
              </a:rPr>
              <a:t>Results vary based on dimensions.</a:t>
            </a:r>
          </a:p>
          <a:p>
            <a:pPr algn="l">
              <a:spcBef>
                <a:spcPts val="1200"/>
              </a:spcBef>
              <a:buFont typeface="Arial" panose="020B0604020202020204" pitchFamily="34" charset="0"/>
              <a:buChar char="•"/>
            </a:pPr>
            <a:r>
              <a:rPr lang="en-US" sz="2400" b="1" i="0" dirty="0">
                <a:effectLst/>
                <a:latin typeface="Segoe UI" panose="020B0502040204020203" pitchFamily="34" charset="0"/>
              </a:rPr>
              <a:t>Time Intelligence</a:t>
            </a:r>
            <a:r>
              <a:rPr lang="en-US" sz="2400" b="0" i="0" dirty="0">
                <a:effectLst/>
                <a:latin typeface="Segoe UI" panose="020B0502040204020203" pitchFamily="34" charset="0"/>
              </a:rPr>
              <a:t>: </a:t>
            </a:r>
            <a:br>
              <a:rPr lang="en-US" sz="2400" b="0" i="0" dirty="0">
                <a:effectLst/>
                <a:latin typeface="Segoe UI" panose="020B0502040204020203" pitchFamily="34" charset="0"/>
              </a:rPr>
            </a:br>
            <a:r>
              <a:rPr lang="en-US" sz="2400" b="0" i="0" dirty="0">
                <a:effectLst/>
                <a:latin typeface="Segoe UI" panose="020B0502040204020203" pitchFamily="34" charset="0"/>
              </a:rPr>
              <a:t>Useful for averages, ratios, balances.</a:t>
            </a:r>
          </a:p>
          <a:p>
            <a:pPr algn="l">
              <a:spcBef>
                <a:spcPts val="1200"/>
              </a:spcBef>
              <a:buFont typeface="Arial" panose="020B0604020202020204" pitchFamily="34" charset="0"/>
              <a:buChar char="•"/>
            </a:pPr>
            <a:r>
              <a:rPr lang="en-US" sz="2400" b="1" i="0" dirty="0">
                <a:effectLst/>
                <a:latin typeface="Segoe UI" panose="020B0502040204020203" pitchFamily="34" charset="0"/>
              </a:rPr>
              <a:t>Caution with aggregation</a:t>
            </a:r>
            <a:r>
              <a:rPr lang="en-US" sz="2400" b="0" i="0" dirty="0">
                <a:effectLst/>
                <a:latin typeface="Segoe UI" panose="020B0502040204020203" pitchFamily="34" charset="0"/>
              </a:rPr>
              <a:t>: Beware of misleading results when aggregating.</a:t>
            </a:r>
          </a:p>
          <a:p>
            <a:endParaRPr lang="en-US" dirty="0"/>
          </a:p>
        </p:txBody>
      </p:sp>
      <p:pic>
        <p:nvPicPr>
          <p:cNvPr id="2" name="Picture 1" descr="Line graph representing last sales quantity by subcategory and year. The year is FY2019 only, and the different subcategories have varying quantities. This is demonstrating the semi-additive measure on the slide in use.">
            <a:extLst>
              <a:ext uri="{FF2B5EF4-FFF2-40B4-BE49-F238E27FC236}">
                <a16:creationId xmlns:a16="http://schemas.microsoft.com/office/drawing/2014/main" id="{0560EDC2-749A-7DB6-02DF-F494DAE01817}"/>
              </a:ext>
            </a:extLst>
          </p:cNvPr>
          <p:cNvPicPr>
            <a:picLocks noChangeAspect="1"/>
          </p:cNvPicPr>
          <p:nvPr/>
        </p:nvPicPr>
        <p:blipFill>
          <a:blip r:embed="rId3"/>
          <a:stretch>
            <a:fillRect/>
          </a:stretch>
        </p:blipFill>
        <p:spPr>
          <a:xfrm>
            <a:off x="5715228" y="585216"/>
            <a:ext cx="6143680" cy="3624771"/>
          </a:xfrm>
          <a:prstGeom prst="rect">
            <a:avLst/>
          </a:prstGeom>
          <a:noFill/>
          <a:ln>
            <a:solidFill>
              <a:schemeClr val="tx1"/>
            </a:solidFill>
          </a:ln>
        </p:spPr>
      </p:pic>
      <p:sp>
        <p:nvSpPr>
          <p:cNvPr id="16" name="Rectangle 15">
            <a:extLst>
              <a:ext uri="{FF2B5EF4-FFF2-40B4-BE49-F238E27FC236}">
                <a16:creationId xmlns:a16="http://schemas.microsoft.com/office/drawing/2014/main" id="{3AB252EC-11D1-8D5B-E435-86BA3F231350}"/>
              </a:ext>
              <a:ext uri="{C183D7F6-B498-43B3-948B-1728B52AA6E4}">
                <adec:decorative xmlns:adec="http://schemas.microsoft.com/office/drawing/2017/decorative" val="0"/>
              </a:ext>
            </a:extLst>
          </p:cNvPr>
          <p:cNvSpPr>
            <a:spLocks/>
          </p:cNvSpPr>
          <p:nvPr/>
        </p:nvSpPr>
        <p:spPr bwMode="auto">
          <a:xfrm>
            <a:off x="6096000" y="4437635"/>
            <a:ext cx="5239722" cy="1835149"/>
          </a:xfrm>
          <a:prstGeom prst="rect">
            <a:avLst/>
          </a:prstGeom>
          <a:solidFill>
            <a:srgbClr val="EAEAEA"/>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b="0" dirty="0">
                <a:solidFill>
                  <a:srgbClr val="000000"/>
                </a:solidFill>
                <a:effectLst/>
                <a:latin typeface="Consolas" panose="020B0609020204030204" pitchFamily="49" charset="0"/>
              </a:rPr>
              <a:t>Last Sales Quantity = </a:t>
            </a:r>
          </a:p>
          <a:p>
            <a:r>
              <a:rPr lang="en-US" sz="2000" b="0" dirty="0">
                <a:solidFill>
                  <a:srgbClr val="3165BB"/>
                </a:solidFill>
                <a:effectLst/>
                <a:latin typeface="Consolas" panose="020B0609020204030204" pitchFamily="49" charset="0"/>
              </a:rPr>
              <a:t>CALCULATE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SUM</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Sales[Quantity]</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3165BB"/>
                </a:solidFill>
                <a:effectLst/>
                <a:latin typeface="Consolas" panose="020B0609020204030204" pitchFamily="49" charset="0"/>
              </a:rPr>
              <a:t>LASTDATE</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'Date'[Date]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8034046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p:txBody>
          <a:bodyPr/>
          <a:lstStyle/>
          <a:p>
            <a:r>
              <a:rPr lang="en-US" dirty="0"/>
              <a:t>Create a common date table</a:t>
            </a:r>
          </a:p>
        </p:txBody>
      </p:sp>
      <p:pic>
        <p:nvPicPr>
          <p:cNvPr id="10" name="Picture 9" descr="Mark as date table dialog box. Includes instructions to select a column to use for the date and information that choosing this will remove built-in date tables, which could break existing work.">
            <a:extLst>
              <a:ext uri="{FF2B5EF4-FFF2-40B4-BE49-F238E27FC236}">
                <a16:creationId xmlns:a16="http://schemas.microsoft.com/office/drawing/2014/main" id="{8DA31C55-17D9-2ABD-3A13-DDA77D358B2C}"/>
              </a:ext>
            </a:extLst>
          </p:cNvPr>
          <p:cNvPicPr>
            <a:picLocks noChangeAspect="1"/>
          </p:cNvPicPr>
          <p:nvPr/>
        </p:nvPicPr>
        <p:blipFill>
          <a:blip r:embed="rId3"/>
          <a:stretch>
            <a:fillRect/>
          </a:stretch>
        </p:blipFill>
        <p:spPr>
          <a:xfrm>
            <a:off x="904109" y="1882475"/>
            <a:ext cx="6975279" cy="3796887"/>
          </a:xfrm>
          <a:prstGeom prst="rect">
            <a:avLst/>
          </a:prstGeom>
          <a:ln>
            <a:solidFill>
              <a:schemeClr val="tx1"/>
            </a:solidFill>
          </a:ln>
        </p:spPr>
      </p:pic>
      <p:pic>
        <p:nvPicPr>
          <p:cNvPr id="11" name="Picture 10" descr="A calculated table called Date with several columns, including a hierarchy for fiscal year, quarter, and month as well. The Date column is marked as the date table.">
            <a:extLst>
              <a:ext uri="{FF2B5EF4-FFF2-40B4-BE49-F238E27FC236}">
                <a16:creationId xmlns:a16="http://schemas.microsoft.com/office/drawing/2014/main" id="{B97408E8-D41D-4922-41C9-DDCB63F4253B}"/>
              </a:ext>
            </a:extLst>
          </p:cNvPr>
          <p:cNvPicPr>
            <a:picLocks noChangeAspect="1"/>
          </p:cNvPicPr>
          <p:nvPr/>
        </p:nvPicPr>
        <p:blipFill rotWithShape="1">
          <a:blip r:embed="rId4"/>
          <a:srcRect l="1600"/>
          <a:stretch/>
        </p:blipFill>
        <p:spPr>
          <a:xfrm>
            <a:off x="8331199" y="1733551"/>
            <a:ext cx="2937041" cy="4094736"/>
          </a:xfrm>
          <a:prstGeom prst="rect">
            <a:avLst/>
          </a:prstGeom>
          <a:ln>
            <a:solidFill>
              <a:schemeClr val="tx1"/>
            </a:solidFill>
          </a:ln>
        </p:spPr>
      </p:pic>
    </p:spTree>
    <p:extLst>
      <p:ext uri="{BB962C8B-B14F-4D97-AF65-F5344CB8AC3E}">
        <p14:creationId xmlns:p14="http://schemas.microsoft.com/office/powerpoint/2010/main" val="22909936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p:txBody>
          <a:bodyPr/>
          <a:lstStyle/>
          <a:p>
            <a:r>
              <a:rPr lang="en-US" dirty="0"/>
              <a:t>Time Intelligence functions</a:t>
            </a:r>
          </a:p>
        </p:txBody>
      </p:sp>
      <p:pic>
        <p:nvPicPr>
          <p:cNvPr id="3" name="Picture 2" descr="An image showing a running total visual highlight time-intelligence using DAX.">
            <a:extLst>
              <a:ext uri="{FF2B5EF4-FFF2-40B4-BE49-F238E27FC236}">
                <a16:creationId xmlns:a16="http://schemas.microsoft.com/office/drawing/2014/main" id="{0ED83D6D-84E0-52BE-63E7-8ABF0BDD422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9311" y="1695449"/>
            <a:ext cx="4847590" cy="4234977"/>
          </a:xfrm>
          <a:prstGeom prst="rect">
            <a:avLst/>
          </a:prstGeom>
          <a:ln>
            <a:solidFill>
              <a:schemeClr val="tx1"/>
            </a:solidFill>
          </a:ln>
        </p:spPr>
      </p:pic>
      <p:sp>
        <p:nvSpPr>
          <p:cNvPr id="10" name="Text Placeholder 2">
            <a:extLst>
              <a:ext uri="{FF2B5EF4-FFF2-40B4-BE49-F238E27FC236}">
                <a16:creationId xmlns:a16="http://schemas.microsoft.com/office/drawing/2014/main" id="{0C274F68-2F20-6D17-F60E-F1C59568F134}"/>
              </a:ext>
            </a:extLst>
          </p:cNvPr>
          <p:cNvSpPr txBox="1">
            <a:spLocks/>
          </p:cNvSpPr>
          <p:nvPr/>
        </p:nvSpPr>
        <p:spPr>
          <a:xfrm>
            <a:off x="6382102" y="1428750"/>
            <a:ext cx="5074285" cy="1349393"/>
          </a:xfrm>
          <a:prstGeom prst="rect">
            <a:avLst/>
          </a:prstGeom>
          <a:solidFill>
            <a:schemeClr val="bg1">
              <a:lumMod val="95000"/>
            </a:schemeClr>
          </a:solidFill>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1800" dirty="0">
                <a:solidFill>
                  <a:srgbClr val="000000"/>
                </a:solidFill>
                <a:latin typeface="Consolas" panose="020B0609020204030204" pitchFamily="49" charset="0"/>
              </a:rPr>
              <a:t>Total Sales Previous Month =</a:t>
            </a:r>
          </a:p>
          <a:p>
            <a:pPr marL="0" indent="0">
              <a:spcBef>
                <a:spcPts val="1200"/>
              </a:spcBef>
              <a:buNone/>
            </a:pPr>
            <a:r>
              <a:rPr lang="en-US" sz="1800" dirty="0">
                <a:solidFill>
                  <a:srgbClr val="3165BB"/>
                </a:solidFill>
                <a:latin typeface="Consolas" panose="020B0609020204030204" pitchFamily="49" charset="0"/>
              </a:rPr>
              <a:t>CALCULATE</a:t>
            </a:r>
            <a:r>
              <a:rPr lang="en-US" sz="1800" dirty="0">
                <a:solidFill>
                  <a:srgbClr val="000000"/>
                </a:solidFill>
                <a:latin typeface="Consolas" panose="020B0609020204030204" pitchFamily="49" charset="0"/>
              </a:rPr>
              <a:t> ( </a:t>
            </a:r>
            <a:r>
              <a:rPr lang="en-US" sz="1800" dirty="0">
                <a:solidFill>
                  <a:srgbClr val="3165BB"/>
                </a:solidFill>
                <a:latin typeface="Consolas" panose="020B0609020204030204" pitchFamily="49" charset="0"/>
              </a:rPr>
              <a:t>SUM</a:t>
            </a:r>
            <a:r>
              <a:rPr lang="en-US" sz="1800" dirty="0">
                <a:solidFill>
                  <a:srgbClr val="000000"/>
                </a:solidFill>
                <a:latin typeface="Consolas" panose="020B0609020204030204" pitchFamily="49" charset="0"/>
              </a:rPr>
              <a:t> ( </a:t>
            </a:r>
            <a:r>
              <a:rPr lang="en-US" sz="1800" dirty="0">
                <a:solidFill>
                  <a:srgbClr val="001080"/>
                </a:solidFill>
                <a:latin typeface="Consolas" panose="020B0609020204030204" pitchFamily="49" charset="0"/>
              </a:rPr>
              <a:t>Sales[Total Price]</a:t>
            </a:r>
            <a:r>
              <a:rPr lang="en-US" sz="1800" dirty="0">
                <a:solidFill>
                  <a:srgbClr val="000000"/>
                </a:solidFill>
                <a:latin typeface="Consolas" panose="020B0609020204030204" pitchFamily="49" charset="0"/>
              </a:rPr>
              <a:t> ), </a:t>
            </a:r>
            <a:r>
              <a:rPr lang="en-US" sz="1800" dirty="0">
                <a:solidFill>
                  <a:srgbClr val="3165BB"/>
                </a:solidFill>
                <a:latin typeface="Consolas" panose="020B0609020204030204" pitchFamily="49" charset="0"/>
              </a:rPr>
              <a:t>PREVIOUSMONTH</a:t>
            </a:r>
            <a:r>
              <a:rPr lang="en-US" sz="1800" dirty="0">
                <a:solidFill>
                  <a:srgbClr val="000000"/>
                </a:solidFill>
                <a:latin typeface="Consolas" panose="020B0609020204030204" pitchFamily="49" charset="0"/>
              </a:rPr>
              <a:t> ( </a:t>
            </a:r>
            <a:r>
              <a:rPr lang="en-US" sz="1800" dirty="0">
                <a:solidFill>
                  <a:srgbClr val="001080"/>
                </a:solidFill>
                <a:latin typeface="Consolas" panose="020B0609020204030204" pitchFamily="49" charset="0"/>
              </a:rPr>
              <a:t>'Date'[Date]</a:t>
            </a:r>
            <a:r>
              <a:rPr lang="en-US" sz="1800" dirty="0">
                <a:solidFill>
                  <a:srgbClr val="000000"/>
                </a:solidFill>
                <a:latin typeface="Consolas" panose="020B0609020204030204" pitchFamily="49" charset="0"/>
              </a:rPr>
              <a:t> ) )</a:t>
            </a:r>
          </a:p>
        </p:txBody>
      </p:sp>
      <p:grpSp>
        <p:nvGrpSpPr>
          <p:cNvPr id="6" name="Group 5">
            <a:extLst>
              <a:ext uri="{FF2B5EF4-FFF2-40B4-BE49-F238E27FC236}">
                <a16:creationId xmlns:a16="http://schemas.microsoft.com/office/drawing/2014/main" id="{0CBFC7C9-A206-9854-E422-622F67886BF5}"/>
              </a:ext>
              <a:ext uri="{C183D7F6-B498-43B3-948B-1728B52AA6E4}">
                <adec:decorative xmlns:adec="http://schemas.microsoft.com/office/drawing/2017/decorative" val="1"/>
              </a:ext>
            </a:extLst>
          </p:cNvPr>
          <p:cNvGrpSpPr/>
          <p:nvPr/>
        </p:nvGrpSpPr>
        <p:grpSpPr>
          <a:xfrm>
            <a:off x="6433888" y="3045326"/>
            <a:ext cx="4970712" cy="3033284"/>
            <a:chOff x="6024880" y="2463163"/>
            <a:chExt cx="5242560" cy="3199173"/>
          </a:xfrm>
        </p:grpSpPr>
        <p:pic>
          <p:nvPicPr>
            <p:cNvPr id="7" name="Picture 6" descr="An image showing how the CALCULATE function along with the PREVIOUSMONTH functions in DAX, are used to calculate previous months totals.">
              <a:extLst>
                <a:ext uri="{FF2B5EF4-FFF2-40B4-BE49-F238E27FC236}">
                  <a16:creationId xmlns:a16="http://schemas.microsoft.com/office/drawing/2014/main" id="{29D7FBF5-D814-C4A4-B5AE-ABC0AB2FAA2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24880" y="2463163"/>
              <a:ext cx="5242560" cy="3199173"/>
            </a:xfrm>
            <a:prstGeom prst="rect">
              <a:avLst/>
            </a:prstGeom>
            <a:ln>
              <a:solidFill>
                <a:schemeClr val="tx1"/>
              </a:solidFill>
            </a:ln>
          </p:spPr>
        </p:pic>
        <p:sp>
          <p:nvSpPr>
            <p:cNvPr id="8" name="Rectangle 7">
              <a:extLst>
                <a:ext uri="{FF2B5EF4-FFF2-40B4-BE49-F238E27FC236}">
                  <a16:creationId xmlns:a16="http://schemas.microsoft.com/office/drawing/2014/main" id="{A03F107C-0D12-BCAF-154E-0E9B36951877}"/>
                </a:ext>
              </a:extLst>
            </p:cNvPr>
            <p:cNvSpPr/>
            <p:nvPr/>
          </p:nvSpPr>
          <p:spPr bwMode="auto">
            <a:xfrm>
              <a:off x="10170160" y="3429000"/>
              <a:ext cx="1097280" cy="3302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FBBABAE-A670-AB7F-A9F7-5BA679F66CD9}"/>
                </a:ext>
              </a:extLst>
            </p:cNvPr>
            <p:cNvSpPr/>
            <p:nvPr/>
          </p:nvSpPr>
          <p:spPr bwMode="auto">
            <a:xfrm>
              <a:off x="7928286" y="3199686"/>
              <a:ext cx="1097280" cy="3302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76333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Lab: Advanced DAX calculations in Power BI Desktop</a:t>
            </a:r>
          </a:p>
        </p:txBody>
      </p:sp>
      <p:sp>
        <p:nvSpPr>
          <p:cNvPr id="5" name="Text Placeholder 4">
            <a:extLst>
              <a:ext uri="{FF2B5EF4-FFF2-40B4-BE49-F238E27FC236}">
                <a16:creationId xmlns:a16="http://schemas.microsoft.com/office/drawing/2014/main" id="{FCA085C8-4694-6448-C735-83592C6286C9}"/>
              </a:ext>
            </a:extLst>
          </p:cNvPr>
          <p:cNvSpPr>
            <a:spLocks noGrp="1"/>
          </p:cNvSpPr>
          <p:nvPr>
            <p:ph type="body" sz="quarter" idx="17"/>
          </p:nvPr>
        </p:nvSpPr>
        <p:spPr>
          <a:xfrm>
            <a:off x="4356039" y="1926472"/>
            <a:ext cx="5364224" cy="307777"/>
          </a:xfrm>
        </p:spPr>
        <p:txBody>
          <a:bodyPr/>
          <a:lstStyle/>
          <a:p>
            <a:r>
              <a:rPr lang="en-US" sz="2000" dirty="0"/>
              <a:t>Advanced DAX</a:t>
            </a:r>
          </a:p>
        </p:txBody>
      </p:sp>
      <p:sp>
        <p:nvSpPr>
          <p:cNvPr id="15" name="Text Placeholder 14">
            <a:extLst>
              <a:ext uri="{FF2B5EF4-FFF2-40B4-BE49-F238E27FC236}">
                <a16:creationId xmlns:a16="http://schemas.microsoft.com/office/drawing/2014/main" id="{D2B6F96E-AA1C-CDF2-C40E-A44F482367AB}"/>
              </a:ext>
            </a:extLst>
          </p:cNvPr>
          <p:cNvSpPr>
            <a:spLocks noGrp="1"/>
          </p:cNvSpPr>
          <p:nvPr>
            <p:ph type="body" sz="quarter" idx="35"/>
          </p:nvPr>
        </p:nvSpPr>
        <p:spPr>
          <a:xfrm>
            <a:off x="4357688" y="2578100"/>
            <a:ext cx="5362575" cy="2979983"/>
          </a:xfrm>
        </p:spPr>
        <p:txBody>
          <a:bodyPr/>
          <a:lstStyle/>
          <a:p>
            <a:pPr marL="0" indent="0" algn="l">
              <a:lnSpc>
                <a:spcPct val="150000"/>
              </a:lnSpc>
              <a:spcBef>
                <a:spcPts val="600"/>
              </a:spcBef>
              <a:spcAft>
                <a:spcPts val="600"/>
              </a:spcAft>
              <a:buNone/>
            </a:pPr>
            <a:r>
              <a:rPr lang="en-US" sz="1800" dirty="0"/>
              <a:t>In this lab, you’ll create measures with DAX expressions involving filter context manipulation</a:t>
            </a:r>
            <a:r>
              <a:rPr lang="en-US" sz="1800" b="0" i="0" dirty="0">
                <a:solidFill>
                  <a:srgbClr val="222222"/>
                </a:solidFill>
                <a:effectLst/>
                <a:cs typeface="Segoe UI" panose="020B0502040204020203" pitchFamily="34" charset="0"/>
              </a:rPr>
              <a:t>.</a:t>
            </a:r>
          </a:p>
          <a:p>
            <a:pPr marL="0" indent="0" algn="l">
              <a:lnSpc>
                <a:spcPct val="150000"/>
              </a:lnSpc>
              <a:spcBef>
                <a:spcPts val="1200"/>
              </a:spcBef>
              <a:buNone/>
            </a:pPr>
            <a:r>
              <a:rPr lang="en-US" sz="1800" dirty="0"/>
              <a:t>In this lab you learn how to:</a:t>
            </a:r>
          </a:p>
          <a:p>
            <a:pPr marL="334963" indent="-204788">
              <a:lnSpc>
                <a:spcPct val="150000"/>
              </a:lnSpc>
              <a:spcBef>
                <a:spcPts val="600"/>
              </a:spcBef>
              <a:spcAft>
                <a:spcPts val="1200"/>
              </a:spcAft>
            </a:pPr>
            <a:r>
              <a:rPr lang="en-US" sz="1800" dirty="0"/>
              <a:t>Use the CALCULATE() function to manipulate filter context</a:t>
            </a:r>
          </a:p>
          <a:p>
            <a:pPr marL="334963" indent="-204788">
              <a:lnSpc>
                <a:spcPct val="150000"/>
              </a:lnSpc>
              <a:spcBef>
                <a:spcPts val="600"/>
              </a:spcBef>
              <a:spcAft>
                <a:spcPts val="1200"/>
              </a:spcAft>
            </a:pPr>
            <a:r>
              <a:rPr lang="en-US" sz="1800" dirty="0"/>
              <a:t>Use Time Intelligence functions</a:t>
            </a:r>
          </a:p>
        </p:txBody>
      </p:sp>
      <p:grpSp>
        <p:nvGrpSpPr>
          <p:cNvPr id="16" name="Group 15">
            <a:extLst>
              <a:ext uri="{FF2B5EF4-FFF2-40B4-BE49-F238E27FC236}">
                <a16:creationId xmlns:a16="http://schemas.microsoft.com/office/drawing/2014/main" id="{8010E5A8-34F3-BC2E-6077-FD3CBC96D28A}"/>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8" name="Oval 17">
              <a:extLst>
                <a:ext uri="{FF2B5EF4-FFF2-40B4-BE49-F238E27FC236}">
                  <a16:creationId xmlns:a16="http://schemas.microsoft.com/office/drawing/2014/main" id="{A4A71540-C5A2-B2A3-BCD7-365C52E08436}"/>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9" name="Picture 33">
              <a:extLst>
                <a:ext uri="{FF2B5EF4-FFF2-40B4-BE49-F238E27FC236}">
                  <a16:creationId xmlns:a16="http://schemas.microsoft.com/office/drawing/2014/main" id="{D11EF453-FAE0-B58E-5919-82BACE1DFB0E}"/>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0352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FE4029-BB53-6BAE-0027-2D0671C0A932}"/>
              </a:ext>
            </a:extLst>
          </p:cNvPr>
          <p:cNvSpPr>
            <a:spLocks noGrp="1"/>
          </p:cNvSpPr>
          <p:nvPr>
            <p:ph type="title"/>
          </p:nvPr>
        </p:nvSpPr>
        <p:spPr/>
        <p:txBody>
          <a:bodyPr/>
          <a:lstStyle/>
          <a:p>
            <a:r>
              <a:rPr lang="en-US" dirty="0"/>
              <a:t>Knowledge check: advanced DAX</a:t>
            </a:r>
            <a:endParaRPr lang="en-IN" dirty="0"/>
          </a:p>
        </p:txBody>
      </p:sp>
      <p:sp>
        <p:nvSpPr>
          <p:cNvPr id="3" name="Text Placeholder 2">
            <a:extLst>
              <a:ext uri="{FF2B5EF4-FFF2-40B4-BE49-F238E27FC236}">
                <a16:creationId xmlns:a16="http://schemas.microsoft.com/office/drawing/2014/main" id="{4D514C44-B4A8-6DA0-6CCB-8313D8240021}"/>
              </a:ext>
            </a:extLst>
          </p:cNvPr>
          <p:cNvSpPr>
            <a:spLocks noGrp="1"/>
          </p:cNvSpPr>
          <p:nvPr>
            <p:ph type="body" sz="quarter" idx="17"/>
          </p:nvPr>
        </p:nvSpPr>
        <p:spPr>
          <a:xfrm>
            <a:off x="1235075" y="1706567"/>
            <a:ext cx="8778782" cy="276999"/>
          </a:xfrm>
        </p:spPr>
        <p:txBody>
          <a:bodyPr/>
          <a:lstStyle/>
          <a:p>
            <a:r>
              <a:rPr lang="en-US" sz="1800" dirty="0"/>
              <a:t>What DAX function lets you use inactive relationships?</a:t>
            </a:r>
          </a:p>
        </p:txBody>
      </p:sp>
      <p:sp>
        <p:nvSpPr>
          <p:cNvPr id="2" name="Text Placeholder 1">
            <a:extLst>
              <a:ext uri="{FF2B5EF4-FFF2-40B4-BE49-F238E27FC236}">
                <a16:creationId xmlns:a16="http://schemas.microsoft.com/office/drawing/2014/main" id="{B21229E8-3D58-1185-04D5-C854C9C8E7CE}"/>
              </a:ext>
            </a:extLst>
          </p:cNvPr>
          <p:cNvSpPr>
            <a:spLocks noGrp="1"/>
          </p:cNvSpPr>
          <p:nvPr>
            <p:ph type="body" sz="quarter" idx="15"/>
          </p:nvPr>
        </p:nvSpPr>
        <p:spPr>
          <a:xfrm>
            <a:off x="1237265" y="2066846"/>
            <a:ext cx="8775098" cy="732508"/>
          </a:xfrm>
        </p:spPr>
        <p:txBody>
          <a:bodyPr/>
          <a:lstStyle/>
          <a:p>
            <a:r>
              <a:rPr lang="en-US" dirty="0"/>
              <a:t>USERELATIONSHIP</a:t>
            </a:r>
          </a:p>
          <a:p>
            <a:r>
              <a:rPr lang="en-US" dirty="0"/>
              <a:t>DEACTIVATEFILTERS</a:t>
            </a:r>
          </a:p>
          <a:p>
            <a:r>
              <a:rPr lang="en-US" dirty="0"/>
              <a:t>OVERRIDECONNECTION</a:t>
            </a:r>
          </a:p>
        </p:txBody>
      </p:sp>
      <p:sp>
        <p:nvSpPr>
          <p:cNvPr id="6" name="Text Placeholder 5">
            <a:extLst>
              <a:ext uri="{FF2B5EF4-FFF2-40B4-BE49-F238E27FC236}">
                <a16:creationId xmlns:a16="http://schemas.microsoft.com/office/drawing/2014/main" id="{43CECAAD-9D99-D794-2ABD-D6D829B2BC6C}"/>
              </a:ext>
            </a:extLst>
          </p:cNvPr>
          <p:cNvSpPr>
            <a:spLocks noGrp="1"/>
          </p:cNvSpPr>
          <p:nvPr>
            <p:ph type="body" sz="quarter" idx="22"/>
          </p:nvPr>
        </p:nvSpPr>
        <p:spPr>
          <a:xfrm>
            <a:off x="1235075" y="3042690"/>
            <a:ext cx="8778782" cy="276999"/>
          </a:xfrm>
        </p:spPr>
        <p:txBody>
          <a:bodyPr/>
          <a:lstStyle/>
          <a:p>
            <a:r>
              <a:rPr lang="en-US" sz="1800" dirty="0"/>
              <a:t>Which type of functions specifically use dates for calculations?</a:t>
            </a:r>
          </a:p>
        </p:txBody>
      </p:sp>
      <p:sp>
        <p:nvSpPr>
          <p:cNvPr id="9" name="Text Placeholder 8">
            <a:extLst>
              <a:ext uri="{FF2B5EF4-FFF2-40B4-BE49-F238E27FC236}">
                <a16:creationId xmlns:a16="http://schemas.microsoft.com/office/drawing/2014/main" id="{8F285472-A476-A71F-C9C9-7DB3E49A0093}"/>
              </a:ext>
            </a:extLst>
          </p:cNvPr>
          <p:cNvSpPr>
            <a:spLocks noGrp="1"/>
          </p:cNvSpPr>
          <p:nvPr>
            <p:ph type="body" sz="quarter" idx="23"/>
          </p:nvPr>
        </p:nvSpPr>
        <p:spPr>
          <a:xfrm>
            <a:off x="1237265" y="3392569"/>
            <a:ext cx="8775098" cy="732508"/>
          </a:xfrm>
        </p:spPr>
        <p:txBody>
          <a:bodyPr/>
          <a:lstStyle/>
          <a:p>
            <a:r>
              <a:rPr lang="en-US" dirty="0"/>
              <a:t>Date and Time</a:t>
            </a:r>
          </a:p>
          <a:p>
            <a:r>
              <a:rPr lang="en-US" dirty="0"/>
              <a:t>Time Intelligence</a:t>
            </a:r>
          </a:p>
          <a:p>
            <a:r>
              <a:rPr lang="en-US" dirty="0"/>
              <a:t>Filter</a:t>
            </a:r>
          </a:p>
        </p:txBody>
      </p:sp>
      <p:sp>
        <p:nvSpPr>
          <p:cNvPr id="4" name="Text Placeholder 3">
            <a:extLst>
              <a:ext uri="{FF2B5EF4-FFF2-40B4-BE49-F238E27FC236}">
                <a16:creationId xmlns:a16="http://schemas.microsoft.com/office/drawing/2014/main" id="{A8B57EF7-49B4-9ACB-F91B-C46ECF0F0B2E}"/>
              </a:ext>
            </a:extLst>
          </p:cNvPr>
          <p:cNvSpPr>
            <a:spLocks noGrp="1"/>
          </p:cNvSpPr>
          <p:nvPr>
            <p:ph type="body" sz="quarter" idx="20"/>
          </p:nvPr>
        </p:nvSpPr>
        <p:spPr>
          <a:xfrm>
            <a:off x="1235075" y="4492432"/>
            <a:ext cx="8778782" cy="553998"/>
          </a:xfrm>
        </p:spPr>
        <p:txBody>
          <a:bodyPr/>
          <a:lstStyle/>
          <a:p>
            <a:r>
              <a:rPr lang="en-US" sz="1800" dirty="0"/>
              <a:t>What kind of measure sums for one dimension and uses another aggregation for a different dimension?</a:t>
            </a:r>
          </a:p>
        </p:txBody>
      </p:sp>
      <p:sp>
        <p:nvSpPr>
          <p:cNvPr id="5" name="Text Placeholder 4">
            <a:extLst>
              <a:ext uri="{FF2B5EF4-FFF2-40B4-BE49-F238E27FC236}">
                <a16:creationId xmlns:a16="http://schemas.microsoft.com/office/drawing/2014/main" id="{576222E3-B4FE-8909-F9D9-59B86BF32EA1}"/>
              </a:ext>
            </a:extLst>
          </p:cNvPr>
          <p:cNvSpPr>
            <a:spLocks noGrp="1"/>
          </p:cNvSpPr>
          <p:nvPr>
            <p:ph type="body" sz="quarter" idx="21"/>
          </p:nvPr>
        </p:nvSpPr>
        <p:spPr>
          <a:xfrm>
            <a:off x="1237265" y="5090666"/>
            <a:ext cx="8775098" cy="732508"/>
          </a:xfrm>
        </p:spPr>
        <p:txBody>
          <a:bodyPr/>
          <a:lstStyle/>
          <a:p>
            <a:r>
              <a:rPr lang="en-US" dirty="0"/>
              <a:t>Summarized</a:t>
            </a:r>
          </a:p>
          <a:p>
            <a:r>
              <a:rPr lang="en-US" dirty="0"/>
              <a:t>Aggregated</a:t>
            </a:r>
          </a:p>
          <a:p>
            <a:r>
              <a:rPr lang="en-US" dirty="0"/>
              <a:t>Semi-additive</a:t>
            </a:r>
          </a:p>
        </p:txBody>
      </p:sp>
      <p:sp>
        <p:nvSpPr>
          <p:cNvPr id="10" name="Graphic 26">
            <a:extLst>
              <a:ext uri="{FF2B5EF4-FFF2-40B4-BE49-F238E27FC236}">
                <a16:creationId xmlns:a16="http://schemas.microsoft.com/office/drawing/2014/main" id="{266206E9-AA56-811D-F110-57B0A9C09FE8}"/>
              </a:ext>
              <a:ext uri="{C183D7F6-B498-43B3-948B-1728B52AA6E4}">
                <adec:decorative xmlns:adec="http://schemas.microsoft.com/office/drawing/2017/decorative" val="1"/>
              </a:ext>
            </a:extLst>
          </p:cNvPr>
          <p:cNvSpPr/>
          <p:nvPr/>
        </p:nvSpPr>
        <p:spPr>
          <a:xfrm>
            <a:off x="1278720" y="209628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 name="Graphic 26">
            <a:extLst>
              <a:ext uri="{FF2B5EF4-FFF2-40B4-BE49-F238E27FC236}">
                <a16:creationId xmlns:a16="http://schemas.microsoft.com/office/drawing/2014/main" id="{18597DB6-B9D9-1D10-67A3-B1F759645756}"/>
              </a:ext>
              <a:ext uri="{C183D7F6-B498-43B3-948B-1728B52AA6E4}">
                <adec:decorative xmlns:adec="http://schemas.microsoft.com/office/drawing/2017/decorative" val="1"/>
              </a:ext>
            </a:extLst>
          </p:cNvPr>
          <p:cNvSpPr/>
          <p:nvPr/>
        </p:nvSpPr>
        <p:spPr>
          <a:xfrm>
            <a:off x="1278720" y="368643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3" name="Graphic 26">
            <a:extLst>
              <a:ext uri="{FF2B5EF4-FFF2-40B4-BE49-F238E27FC236}">
                <a16:creationId xmlns:a16="http://schemas.microsoft.com/office/drawing/2014/main" id="{4E2280CB-81F0-6905-94A0-5FACBAF6E455}"/>
              </a:ext>
              <a:ext uri="{C183D7F6-B498-43B3-948B-1728B52AA6E4}">
                <adec:decorative xmlns:adec="http://schemas.microsoft.com/office/drawing/2017/decorative" val="1"/>
              </a:ext>
            </a:extLst>
          </p:cNvPr>
          <p:cNvSpPr/>
          <p:nvPr/>
        </p:nvSpPr>
        <p:spPr>
          <a:xfrm>
            <a:off x="1278720" y="564469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4292972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030AF7-024C-E5C1-94B0-6A45FC3383DC}"/>
              </a:ext>
            </a:extLst>
          </p:cNvPr>
          <p:cNvSpPr>
            <a:spLocks noGrp="1"/>
          </p:cNvSpPr>
          <p:nvPr>
            <p:ph type="title"/>
          </p:nvPr>
        </p:nvSpPr>
        <p:spPr/>
        <p:txBody>
          <a:bodyPr/>
          <a:lstStyle/>
          <a:p>
            <a:r>
              <a:rPr lang="en-US" dirty="0"/>
              <a:t>Optimize DAX performance</a:t>
            </a:r>
          </a:p>
        </p:txBody>
      </p:sp>
    </p:spTree>
    <p:extLst>
      <p:ext uri="{BB962C8B-B14F-4D97-AF65-F5344CB8AC3E}">
        <p14:creationId xmlns:p14="http://schemas.microsoft.com/office/powerpoint/2010/main" val="309250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E066AF-809E-214A-FA0D-97E367D6BBAA}"/>
              </a:ext>
            </a:extLst>
          </p:cNvPr>
          <p:cNvSpPr>
            <a:spLocks noGrp="1"/>
          </p:cNvSpPr>
          <p:nvPr>
            <p:ph type="title"/>
          </p:nvPr>
        </p:nvSpPr>
        <p:spPr/>
        <p:txBody>
          <a:bodyPr/>
          <a:lstStyle/>
          <a:p>
            <a:r>
              <a:rPr lang="en-US" dirty="0"/>
              <a:t>Use variables to improve performance and readability</a:t>
            </a:r>
          </a:p>
        </p:txBody>
      </p:sp>
      <p:sp>
        <p:nvSpPr>
          <p:cNvPr id="11" name="Text Placeholder 10">
            <a:extLst>
              <a:ext uri="{FF2B5EF4-FFF2-40B4-BE49-F238E27FC236}">
                <a16:creationId xmlns:a16="http://schemas.microsoft.com/office/drawing/2014/main" id="{B4708D6F-C24A-6037-3229-95D6CE0056C2}"/>
              </a:ext>
            </a:extLst>
          </p:cNvPr>
          <p:cNvSpPr>
            <a:spLocks noGrp="1"/>
          </p:cNvSpPr>
          <p:nvPr>
            <p:ph type="body" sz="quarter" idx="15"/>
          </p:nvPr>
        </p:nvSpPr>
        <p:spPr>
          <a:xfrm>
            <a:off x="588262" y="1324356"/>
            <a:ext cx="11070338" cy="1913344"/>
          </a:xfrm>
          <a:noFill/>
          <a:ln>
            <a:solidFill>
              <a:schemeClr val="tx1"/>
            </a:solidFill>
          </a:ln>
        </p:spPr>
        <p:txBody>
          <a:body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900" b="0" i="0" u="none" strike="noStrike" kern="1200" cap="none" spc="-49" normalizeH="0" baseline="0" noProof="0" dirty="0">
                <a:ln>
                  <a:noFill/>
                </a:ln>
                <a:effectLst/>
                <a:uLnTx/>
                <a:uFillTx/>
                <a:latin typeface="Segoe UI Semibold"/>
                <a:ea typeface="+mn-ea"/>
                <a:cs typeface="+mn-cs"/>
              </a:rPr>
              <a:t>Without variable:</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Sales YoY Growth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DIVIDE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[Sales] -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CALCULATE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[Sales],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PARALLELPERIOD</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'Date'[Date], </a:t>
            </a:r>
            <a:r>
              <a:rPr kumimoji="0" lang="en-US" sz="1800" b="0" i="0" u="none" strike="noStrike" kern="1200" cap="none" spc="-49" normalizeH="0" baseline="0" noProof="0" dirty="0">
                <a:ln>
                  <a:noFill/>
                </a:ln>
                <a:solidFill>
                  <a:schemeClr val="bg2">
                    <a:lumMod val="50000"/>
                  </a:schemeClr>
                </a:solidFill>
                <a:effectLst/>
                <a:uLnTx/>
                <a:uFillTx/>
                <a:latin typeface="Consolas" panose="020B0609020204030204" pitchFamily="49" charset="0"/>
                <a:ea typeface="+mn-ea"/>
                <a:cs typeface="+mn-cs"/>
              </a:rPr>
              <a:t>-12</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MONTH</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CALCULATE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[Sales],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PARALLELPERIOD</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'Date'[Date], </a:t>
            </a:r>
            <a:r>
              <a:rPr kumimoji="0" lang="en-US" sz="1800" b="0" i="0" u="none" strike="noStrike" kern="1200" cap="none" spc="-49" normalizeH="0" baseline="0" noProof="0" dirty="0">
                <a:ln>
                  <a:noFill/>
                </a:ln>
                <a:solidFill>
                  <a:schemeClr val="bg2">
                    <a:lumMod val="50000"/>
                  </a:schemeClr>
                </a:solidFill>
                <a:effectLst/>
                <a:uLnTx/>
                <a:uFillTx/>
                <a:latin typeface="Consolas" panose="020B0609020204030204" pitchFamily="49" charset="0"/>
                <a:ea typeface="+mn-ea"/>
                <a:cs typeface="+mn-cs"/>
              </a:rPr>
              <a:t>-12</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MONTH</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 ) </a:t>
            </a:r>
          </a:p>
        </p:txBody>
      </p:sp>
      <p:sp>
        <p:nvSpPr>
          <p:cNvPr id="3" name="Text Placeholder 10">
            <a:extLst>
              <a:ext uri="{FF2B5EF4-FFF2-40B4-BE49-F238E27FC236}">
                <a16:creationId xmlns:a16="http://schemas.microsoft.com/office/drawing/2014/main" id="{87713EB5-7D8E-8C2B-505C-B5BDAFE75841}"/>
              </a:ext>
            </a:extLst>
          </p:cNvPr>
          <p:cNvSpPr txBox="1">
            <a:spLocks/>
          </p:cNvSpPr>
          <p:nvPr/>
        </p:nvSpPr>
        <p:spPr>
          <a:xfrm>
            <a:off x="588263" y="3620301"/>
            <a:ext cx="11070338" cy="2303195"/>
          </a:xfrm>
          <a:prstGeom prst="rect">
            <a:avLst/>
          </a:prstGeom>
          <a:noFill/>
          <a:ln>
            <a:solidFill>
              <a:schemeClr val="tx1"/>
            </a:solidFill>
          </a:ln>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Segoe UI Semibold"/>
                <a:ea typeface="+mn-ea"/>
                <a:cs typeface="+mn-cs"/>
              </a:rPr>
              <a:t>With variable:</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Sales YoY Growth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VAR</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chemeClr val="accent1"/>
                </a:solidFill>
                <a:effectLst/>
                <a:uLnTx/>
                <a:uFillTx/>
                <a:latin typeface="Consolas" panose="020B0609020204030204" pitchFamily="49" charset="0"/>
                <a:ea typeface="+mn-ea"/>
                <a:cs typeface="+mn-cs"/>
              </a:rPr>
              <a:t>SalesPriorYear</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CALCULATE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[Sales],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PARALLELPERIOD</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'Date'[Date], </a:t>
            </a:r>
            <a:r>
              <a:rPr kumimoji="0" lang="en-US" sz="1800" b="0" i="0" u="none" strike="noStrike" kern="1200" cap="none" spc="-49" normalizeH="0" baseline="0" noProof="0" dirty="0">
                <a:ln>
                  <a:noFill/>
                </a:ln>
                <a:solidFill>
                  <a:schemeClr val="bg2">
                    <a:lumMod val="50000"/>
                  </a:schemeClr>
                </a:solidFill>
                <a:effectLst/>
                <a:uLnTx/>
                <a:uFillTx/>
                <a:latin typeface="Consolas" panose="020B0609020204030204" pitchFamily="49" charset="0"/>
                <a:ea typeface="+mn-ea"/>
                <a:cs typeface="+mn-cs"/>
              </a:rPr>
              <a:t>-12</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MONTH</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VAR</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chemeClr val="accent1"/>
                </a:solidFill>
                <a:effectLst/>
                <a:uLnTx/>
                <a:uFillTx/>
                <a:latin typeface="Consolas" panose="020B0609020204030204" pitchFamily="49" charset="0"/>
                <a:ea typeface="+mn-ea"/>
                <a:cs typeface="+mn-cs"/>
              </a:rPr>
              <a:t>SalesVariance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DIVIDE</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 [Sales] - </a:t>
            </a:r>
            <a:r>
              <a:rPr kumimoji="0" lang="en-US" sz="1800" b="0" i="0" u="none" strike="noStrike" kern="1200" cap="none" spc="-49" normalizeH="0" baseline="0" noProof="0" dirty="0">
                <a:ln>
                  <a:noFill/>
                </a:ln>
                <a:solidFill>
                  <a:schemeClr val="accent1"/>
                </a:solidFill>
                <a:effectLst/>
                <a:uLnTx/>
                <a:uFillTx/>
                <a:latin typeface="Consolas" panose="020B0609020204030204" pitchFamily="49" charset="0"/>
                <a:ea typeface="+mn-ea"/>
                <a:cs typeface="+mn-cs"/>
              </a:rPr>
              <a:t>SalesPriorYear</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a:t>
            </a:r>
            <a:r>
              <a:rPr kumimoji="0" lang="en-US" sz="1800" b="0" i="0" u="none" strike="noStrike" kern="1200" cap="none" spc="-49" normalizeH="0" baseline="0" noProof="0" dirty="0">
                <a:ln>
                  <a:noFill/>
                </a:ln>
                <a:solidFill>
                  <a:schemeClr val="accent1"/>
                </a:solidFill>
                <a:effectLst/>
                <a:uLnTx/>
                <a:uFillTx/>
                <a:latin typeface="Consolas" panose="020B0609020204030204" pitchFamily="49" charset="0"/>
                <a:ea typeface="+mn-ea"/>
                <a:cs typeface="+mn-cs"/>
              </a:rPr>
              <a:t>SalesPriorYear</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rgbClr val="0078D4"/>
                </a:solidFill>
                <a:effectLst/>
                <a:uLnTx/>
                <a:uFillTx/>
                <a:latin typeface="Consolas" panose="020B0609020204030204" pitchFamily="49" charset="0"/>
                <a:ea typeface="+mn-ea"/>
                <a:cs typeface="+mn-cs"/>
              </a:rPr>
              <a:t>RETURN</a:t>
            </a: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1800" b="0" i="0" u="none" strike="noStrike" kern="1200" cap="none" spc="-49" normalizeH="0" baseline="0" noProof="0" dirty="0">
                <a:ln>
                  <a:noFill/>
                </a:ln>
                <a:effectLst/>
                <a:uLnTx/>
                <a:uFillTx/>
                <a:latin typeface="Consolas" panose="020B0609020204030204" pitchFamily="49" charset="0"/>
                <a:ea typeface="+mn-ea"/>
                <a:cs typeface="+mn-cs"/>
              </a:rPr>
              <a:t>  </a:t>
            </a:r>
            <a:r>
              <a:rPr kumimoji="0" lang="en-US" sz="1800" b="0" i="0" u="none" strike="noStrike" kern="1200" cap="none" spc="-49" normalizeH="0" baseline="0" noProof="0" dirty="0">
                <a:ln>
                  <a:noFill/>
                </a:ln>
                <a:solidFill>
                  <a:schemeClr val="accent1"/>
                </a:solidFill>
                <a:effectLst/>
                <a:uLnTx/>
                <a:uFillTx/>
                <a:latin typeface="Consolas" panose="020B0609020204030204" pitchFamily="49" charset="0"/>
                <a:ea typeface="+mn-ea"/>
                <a:cs typeface="+mn-cs"/>
              </a:rPr>
              <a:t>SalesVariance</a:t>
            </a:r>
          </a:p>
        </p:txBody>
      </p:sp>
    </p:spTree>
    <p:extLst>
      <p:ext uri="{BB962C8B-B14F-4D97-AF65-F5344CB8AC3E}">
        <p14:creationId xmlns:p14="http://schemas.microsoft.com/office/powerpoint/2010/main" val="23632220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EAA54B-3182-1BDD-ED23-6BA648FE090A}"/>
              </a:ext>
            </a:extLst>
          </p:cNvPr>
          <p:cNvSpPr>
            <a:spLocks noGrp="1"/>
          </p:cNvSpPr>
          <p:nvPr>
            <p:ph type="title"/>
          </p:nvPr>
        </p:nvSpPr>
        <p:spPr/>
        <p:txBody>
          <a:bodyPr/>
          <a:lstStyle/>
          <a:p>
            <a:r>
              <a:rPr lang="en-US" dirty="0"/>
              <a:t>Tune report performance</a:t>
            </a:r>
            <a:endParaRPr lang="en-US" b="1" dirty="0"/>
          </a:p>
        </p:txBody>
      </p:sp>
      <p:sp>
        <p:nvSpPr>
          <p:cNvPr id="8" name="Text Placeholder 7">
            <a:extLst>
              <a:ext uri="{FF2B5EF4-FFF2-40B4-BE49-F238E27FC236}">
                <a16:creationId xmlns:a16="http://schemas.microsoft.com/office/drawing/2014/main" id="{CE07F70C-9DBC-BE2B-59E9-52634ECD9ADF}"/>
              </a:ext>
            </a:extLst>
          </p:cNvPr>
          <p:cNvSpPr>
            <a:spLocks noGrp="1"/>
          </p:cNvSpPr>
          <p:nvPr>
            <p:ph type="body" sz="quarter" idx="16"/>
          </p:nvPr>
        </p:nvSpPr>
        <p:spPr>
          <a:xfrm>
            <a:off x="584200" y="1594155"/>
            <a:ext cx="5046980" cy="307777"/>
          </a:xfrm>
        </p:spPr>
        <p:txBody>
          <a:bodyPr/>
          <a:lstStyle/>
          <a:p>
            <a:r>
              <a:rPr lang="en-US" sz="2000" dirty="0"/>
              <a:t>Performance analyzer in Power BI Desktop</a:t>
            </a:r>
          </a:p>
        </p:txBody>
      </p:sp>
      <p:sp>
        <p:nvSpPr>
          <p:cNvPr id="9" name="Text Placeholder 8">
            <a:extLst>
              <a:ext uri="{FF2B5EF4-FFF2-40B4-BE49-F238E27FC236}">
                <a16:creationId xmlns:a16="http://schemas.microsoft.com/office/drawing/2014/main" id="{C7C7EB20-F13F-A380-A998-516B28E187DA}"/>
              </a:ext>
            </a:extLst>
          </p:cNvPr>
          <p:cNvSpPr>
            <a:spLocks noGrp="1"/>
          </p:cNvSpPr>
          <p:nvPr>
            <p:ph type="body" sz="quarter" idx="15"/>
          </p:nvPr>
        </p:nvSpPr>
        <p:spPr>
          <a:xfrm>
            <a:off x="584200" y="2281538"/>
            <a:ext cx="5341971" cy="2294924"/>
          </a:xfrm>
        </p:spPr>
        <p:txBody>
          <a:bodyPr/>
          <a:lstStyle/>
          <a:p>
            <a:pPr algn="l">
              <a:lnSpc>
                <a:spcPct val="150000"/>
              </a:lnSpc>
              <a:buFont typeface="Arial" panose="020B0604020202020204" pitchFamily="34" charset="0"/>
              <a:buChar char="•"/>
            </a:pPr>
            <a:r>
              <a:rPr lang="en-US" sz="2400" b="0" i="0" dirty="0">
                <a:effectLst/>
                <a:latin typeface="Segoe UI" panose="020B0502040204020203" pitchFamily="34" charset="0"/>
              </a:rPr>
              <a:t>Record report interactions.</a:t>
            </a:r>
          </a:p>
          <a:p>
            <a:pPr algn="l">
              <a:lnSpc>
                <a:spcPct val="150000"/>
              </a:lnSpc>
              <a:buFont typeface="Arial" panose="020B0604020202020204" pitchFamily="34" charset="0"/>
              <a:buChar char="•"/>
            </a:pPr>
            <a:r>
              <a:rPr lang="en-US" sz="2400" b="0" i="0" dirty="0">
                <a:effectLst/>
                <a:latin typeface="Segoe UI" panose="020B0502040204020203" pitchFamily="34" charset="0"/>
              </a:rPr>
              <a:t>Review query and rendering times.</a:t>
            </a:r>
          </a:p>
          <a:p>
            <a:pPr algn="l">
              <a:lnSpc>
                <a:spcPct val="150000"/>
              </a:lnSpc>
              <a:buFont typeface="Arial" panose="020B0604020202020204" pitchFamily="34" charset="0"/>
              <a:buChar char="•"/>
            </a:pPr>
            <a:r>
              <a:rPr lang="en-US" sz="2400" b="0" i="0" dirty="0">
                <a:effectLst/>
                <a:latin typeface="Segoe UI" panose="020B0502040204020203" pitchFamily="34" charset="0"/>
              </a:rPr>
              <a:t>Identify bottlenecks, optimize queries.</a:t>
            </a:r>
          </a:p>
        </p:txBody>
      </p:sp>
      <p:grpSp>
        <p:nvGrpSpPr>
          <p:cNvPr id="2" name="Group 1" descr="A screenshot of the Optimize Ribbon on Report view in Power BI Desktop. Performance analyzer is highlighted.">
            <a:extLst>
              <a:ext uri="{FF2B5EF4-FFF2-40B4-BE49-F238E27FC236}">
                <a16:creationId xmlns:a16="http://schemas.microsoft.com/office/drawing/2014/main" id="{58BB2E55-2556-E7A5-E490-EB4516AA70D7}"/>
              </a:ext>
            </a:extLst>
          </p:cNvPr>
          <p:cNvGrpSpPr/>
          <p:nvPr/>
        </p:nvGrpSpPr>
        <p:grpSpPr>
          <a:xfrm>
            <a:off x="6351094" y="263382"/>
            <a:ext cx="5486549" cy="1628552"/>
            <a:chOff x="498142" y="1508078"/>
            <a:chExt cx="5264588" cy="1562668"/>
          </a:xfrm>
        </p:grpSpPr>
        <p:pic>
          <p:nvPicPr>
            <p:cNvPr id="3" name="Picture 2">
              <a:extLst>
                <a:ext uri="{FF2B5EF4-FFF2-40B4-BE49-F238E27FC236}">
                  <a16:creationId xmlns:a16="http://schemas.microsoft.com/office/drawing/2014/main" id="{5DA76116-6679-0925-6B8A-A7F888A1AB97}"/>
                </a:ext>
              </a:extLst>
            </p:cNvPr>
            <p:cNvPicPr>
              <a:picLocks noChangeAspect="1"/>
            </p:cNvPicPr>
            <p:nvPr/>
          </p:nvPicPr>
          <p:blipFill rotWithShape="1">
            <a:blip r:embed="rId3"/>
            <a:srcRect l="604" t="5262"/>
            <a:stretch/>
          </p:blipFill>
          <p:spPr>
            <a:xfrm>
              <a:off x="498142" y="1508078"/>
              <a:ext cx="5264588" cy="1562668"/>
            </a:xfrm>
            <a:prstGeom prst="rect">
              <a:avLst/>
            </a:prstGeom>
            <a:ln>
              <a:solidFill>
                <a:schemeClr val="tx1"/>
              </a:solidFill>
            </a:ln>
          </p:spPr>
        </p:pic>
        <p:sp>
          <p:nvSpPr>
            <p:cNvPr id="6" name="Rectangle 5">
              <a:extLst>
                <a:ext uri="{FF2B5EF4-FFF2-40B4-BE49-F238E27FC236}">
                  <a16:creationId xmlns:a16="http://schemas.microsoft.com/office/drawing/2014/main" id="{A9D66E61-0E20-10E7-27AA-1310E9E78821}"/>
                </a:ext>
              </a:extLst>
            </p:cNvPr>
            <p:cNvSpPr/>
            <p:nvPr/>
          </p:nvSpPr>
          <p:spPr bwMode="auto">
            <a:xfrm>
              <a:off x="2750024" y="1876567"/>
              <a:ext cx="1091821" cy="118053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descr="A screenshot of Performance analyzer with some recorded data. You can see the different report elements and the duration in milliseconds, including an option to copy DAX query for a measure.">
            <a:extLst>
              <a:ext uri="{FF2B5EF4-FFF2-40B4-BE49-F238E27FC236}">
                <a16:creationId xmlns:a16="http://schemas.microsoft.com/office/drawing/2014/main" id="{4CADB449-F567-92CF-7EF4-493398B5AAC6}"/>
              </a:ext>
            </a:extLst>
          </p:cNvPr>
          <p:cNvPicPr>
            <a:picLocks noChangeAspect="1"/>
          </p:cNvPicPr>
          <p:nvPr/>
        </p:nvPicPr>
        <p:blipFill rotWithShape="1">
          <a:blip r:embed="rId4"/>
          <a:srcRect t="1291"/>
          <a:stretch/>
        </p:blipFill>
        <p:spPr>
          <a:xfrm>
            <a:off x="6605188" y="2085764"/>
            <a:ext cx="4978362" cy="4444968"/>
          </a:xfrm>
          <a:prstGeom prst="rect">
            <a:avLst/>
          </a:prstGeom>
          <a:ln>
            <a:solidFill>
              <a:schemeClr val="tx1"/>
            </a:solidFill>
          </a:ln>
        </p:spPr>
      </p:pic>
    </p:spTree>
    <p:extLst>
      <p:ext uri="{BB962C8B-B14F-4D97-AF65-F5344CB8AC3E}">
        <p14:creationId xmlns:p14="http://schemas.microsoft.com/office/powerpoint/2010/main" val="7450558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05F9-4B68-A361-9793-2B7DFBA0583D}"/>
              </a:ext>
            </a:extLst>
          </p:cNvPr>
          <p:cNvSpPr>
            <a:spLocks noGrp="1"/>
          </p:cNvSpPr>
          <p:nvPr>
            <p:ph type="title"/>
          </p:nvPr>
        </p:nvSpPr>
        <p:spPr>
          <a:xfrm>
            <a:off x="588262" y="585216"/>
            <a:ext cx="11013474" cy="492443"/>
          </a:xfrm>
        </p:spPr>
        <p:txBody>
          <a:bodyPr/>
          <a:lstStyle/>
          <a:p>
            <a:r>
              <a:rPr lang="en-US" dirty="0"/>
              <a:t>Analyze query plans for optimization opportunities</a:t>
            </a:r>
          </a:p>
        </p:txBody>
      </p:sp>
      <p:sp>
        <p:nvSpPr>
          <p:cNvPr id="9" name="Text Placeholder 2">
            <a:extLst>
              <a:ext uri="{FF2B5EF4-FFF2-40B4-BE49-F238E27FC236}">
                <a16:creationId xmlns:a16="http://schemas.microsoft.com/office/drawing/2014/main" id="{193B12F6-F111-E88B-4898-E9F192698A56}"/>
              </a:ext>
            </a:extLst>
          </p:cNvPr>
          <p:cNvSpPr txBox="1">
            <a:spLocks/>
          </p:cNvSpPr>
          <p:nvPr/>
        </p:nvSpPr>
        <p:spPr>
          <a:xfrm>
            <a:off x="680720" y="1456897"/>
            <a:ext cx="5480302" cy="2082621"/>
          </a:xfrm>
          <a:prstGeom prst="rect">
            <a:avLst/>
          </a:prstGeom>
          <a:solidFill>
            <a:srgbClr val="EAEAEA"/>
          </a:solidFill>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Consolas" panose="020B0609020204030204" pitchFamily="49" charset="0"/>
              </a:rPr>
              <a:t>Count Customers = </a:t>
            </a:r>
          </a:p>
          <a:p>
            <a:pPr marL="0" indent="0">
              <a:buNone/>
            </a:pPr>
            <a:r>
              <a:rPr lang="en-US" sz="1800" dirty="0">
                <a:latin typeface="Consolas" panose="020B0609020204030204" pitchFamily="49" charset="0"/>
              </a:rPr>
              <a:t>CALCULATE ( </a:t>
            </a:r>
          </a:p>
          <a:p>
            <a:pPr marL="0" indent="0">
              <a:buNone/>
            </a:pPr>
            <a:r>
              <a:rPr lang="en-US" sz="1800" dirty="0">
                <a:latin typeface="Consolas" panose="020B0609020204030204" pitchFamily="49" charset="0"/>
              </a:rPr>
              <a:t>    DISTINCTCOUNT ( Order[ProductID] ), </a:t>
            </a:r>
          </a:p>
          <a:p>
            <a:pPr marL="0" indent="0">
              <a:buNone/>
            </a:pPr>
            <a:r>
              <a:rPr lang="en-US" sz="1800" dirty="0">
                <a:latin typeface="Consolas" panose="020B0609020204030204" pitchFamily="49" charset="0"/>
              </a:rPr>
              <a:t>    </a:t>
            </a:r>
            <a:r>
              <a:rPr lang="en-US" sz="1800" dirty="0">
                <a:highlight>
                  <a:srgbClr val="FFFF00"/>
                </a:highlight>
                <a:latin typeface="Consolas" panose="020B0609020204030204" pitchFamily="49" charset="0"/>
              </a:rPr>
              <a:t>FILTER</a:t>
            </a:r>
            <a:r>
              <a:rPr lang="en-US" sz="1800" dirty="0">
                <a:latin typeface="Consolas" panose="020B0609020204030204" pitchFamily="49" charset="0"/>
              </a:rPr>
              <a:t> ( Order, Order[OrderQty] &gt;= 5 ) </a:t>
            </a:r>
          </a:p>
          <a:p>
            <a:pPr marL="0" indent="0">
              <a:buNone/>
            </a:pPr>
            <a:r>
              <a:rPr lang="en-US" sz="1800" dirty="0">
                <a:latin typeface="Consolas" panose="020B0609020204030204" pitchFamily="49" charset="0"/>
              </a:rPr>
              <a:t>)</a:t>
            </a:r>
          </a:p>
        </p:txBody>
      </p:sp>
      <p:sp>
        <p:nvSpPr>
          <p:cNvPr id="12" name="Content Placeholder 4">
            <a:extLst>
              <a:ext uri="{FF2B5EF4-FFF2-40B4-BE49-F238E27FC236}">
                <a16:creationId xmlns:a16="http://schemas.microsoft.com/office/drawing/2014/main" id="{8D386603-0CF2-EC25-3063-C7F5EFBAFDA1}"/>
              </a:ext>
            </a:extLst>
          </p:cNvPr>
          <p:cNvSpPr txBox="1">
            <a:spLocks/>
          </p:cNvSpPr>
          <p:nvPr/>
        </p:nvSpPr>
        <p:spPr>
          <a:xfrm>
            <a:off x="6364951" y="1456897"/>
            <a:ext cx="5394960" cy="2082621"/>
          </a:xfrm>
          <a:prstGeom prst="rect">
            <a:avLst/>
          </a:prstGeom>
          <a:solidFill>
            <a:srgbClr val="EAEAEA"/>
          </a:solidFill>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Consolas" panose="020B0609020204030204" pitchFamily="49" charset="0"/>
              </a:rPr>
              <a:t>Count Customers = </a:t>
            </a:r>
          </a:p>
          <a:p>
            <a:pPr marL="0" indent="0">
              <a:buNone/>
            </a:pPr>
            <a:r>
              <a:rPr lang="en-US" sz="1800" dirty="0">
                <a:latin typeface="Consolas" panose="020B0609020204030204" pitchFamily="49" charset="0"/>
              </a:rPr>
              <a:t>CALCULATE ( </a:t>
            </a:r>
          </a:p>
          <a:p>
            <a:pPr marL="0" indent="0">
              <a:buNone/>
            </a:pPr>
            <a:r>
              <a:rPr lang="en-US" sz="1800" dirty="0">
                <a:latin typeface="Consolas" panose="020B0609020204030204" pitchFamily="49" charset="0"/>
              </a:rPr>
              <a:t>    DISTINCTCOUNT ( Order[ProductID] ), </a:t>
            </a:r>
          </a:p>
          <a:p>
            <a:pPr marL="0" indent="0">
              <a:buNone/>
            </a:pPr>
            <a:r>
              <a:rPr lang="en-US" sz="1800" dirty="0">
                <a:latin typeface="Consolas" panose="020B0609020204030204" pitchFamily="49" charset="0"/>
              </a:rPr>
              <a:t>    </a:t>
            </a:r>
            <a:r>
              <a:rPr lang="en-US" sz="1800" dirty="0">
                <a:highlight>
                  <a:srgbClr val="FFFF00"/>
                </a:highlight>
                <a:latin typeface="Consolas" panose="020B0609020204030204" pitchFamily="49" charset="0"/>
              </a:rPr>
              <a:t>KEEPFILTERS</a:t>
            </a:r>
            <a:r>
              <a:rPr lang="en-US" sz="1800" dirty="0">
                <a:latin typeface="Consolas" panose="020B0609020204030204" pitchFamily="49" charset="0"/>
              </a:rPr>
              <a:t> (Order[OrderQty] &gt;= 5 ) </a:t>
            </a:r>
          </a:p>
          <a:p>
            <a:pPr marL="0" indent="0">
              <a:buNone/>
            </a:pPr>
            <a:r>
              <a:rPr lang="en-US" sz="1800" dirty="0">
                <a:latin typeface="Consolas" panose="020B0609020204030204" pitchFamily="49" charset="0"/>
              </a:rPr>
              <a:t>)</a:t>
            </a:r>
          </a:p>
        </p:txBody>
      </p:sp>
      <p:pic>
        <p:nvPicPr>
          <p:cNvPr id="13" name="Picture 12" descr="An image showing the Performance Analyzer results with the DAX query option highlighted and the duration of the query showing very high.">
            <a:extLst>
              <a:ext uri="{FF2B5EF4-FFF2-40B4-BE49-F238E27FC236}">
                <a16:creationId xmlns:a16="http://schemas.microsoft.com/office/drawing/2014/main" id="{A9B75F3E-5CCD-6740-E02B-F942F282B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20" y="3931757"/>
            <a:ext cx="5389197" cy="1290182"/>
          </a:xfrm>
          <a:prstGeom prst="rect">
            <a:avLst/>
          </a:prstGeom>
          <a:ln>
            <a:solidFill>
              <a:schemeClr val="tx1"/>
            </a:solidFill>
          </a:ln>
        </p:spPr>
      </p:pic>
      <p:pic>
        <p:nvPicPr>
          <p:cNvPr id="14" name="Picture 13" descr="An image showing the Performance Analyzer results with the DAX query option again highlighted and the duration of the query showing very low after a change to the query.">
            <a:extLst>
              <a:ext uri="{FF2B5EF4-FFF2-40B4-BE49-F238E27FC236}">
                <a16:creationId xmlns:a16="http://schemas.microsoft.com/office/drawing/2014/main" id="{100272EE-8223-117D-E1F8-B651F0B6A8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951" y="3918756"/>
            <a:ext cx="5427568" cy="1316184"/>
          </a:xfrm>
          <a:prstGeom prst="rect">
            <a:avLst/>
          </a:prstGeom>
          <a:ln>
            <a:solidFill>
              <a:schemeClr val="tx1"/>
            </a:solidFill>
          </a:ln>
        </p:spPr>
      </p:pic>
    </p:spTree>
    <p:extLst>
      <p:ext uri="{BB962C8B-B14F-4D97-AF65-F5344CB8AC3E}">
        <p14:creationId xmlns:p14="http://schemas.microsoft.com/office/powerpoint/2010/main" val="1256656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F1130-0242-0E02-5A01-A52F27CDFD10}"/>
              </a:ext>
            </a:extLst>
          </p:cNvPr>
          <p:cNvSpPr>
            <a:spLocks noGrp="1"/>
          </p:cNvSpPr>
          <p:nvPr>
            <p:ph type="title"/>
          </p:nvPr>
        </p:nvSpPr>
        <p:spPr/>
        <p:txBody>
          <a:bodyPr/>
          <a:lstStyle/>
          <a:p>
            <a:r>
              <a:rPr lang="en-US" dirty="0"/>
              <a:t>Data table types</a:t>
            </a:r>
          </a:p>
        </p:txBody>
      </p:sp>
      <p:sp>
        <p:nvSpPr>
          <p:cNvPr id="5" name="Text Placeholder 4">
            <a:extLst>
              <a:ext uri="{FF2B5EF4-FFF2-40B4-BE49-F238E27FC236}">
                <a16:creationId xmlns:a16="http://schemas.microsoft.com/office/drawing/2014/main" id="{8D59428E-6FBC-CC1A-C24C-6BE796860CA2}"/>
              </a:ext>
            </a:extLst>
          </p:cNvPr>
          <p:cNvSpPr>
            <a:spLocks noGrp="1"/>
          </p:cNvSpPr>
          <p:nvPr>
            <p:ph type="body" sz="quarter" idx="15"/>
          </p:nvPr>
        </p:nvSpPr>
        <p:spPr>
          <a:xfrm>
            <a:off x="586390" y="1591056"/>
            <a:ext cx="5217510" cy="726353"/>
          </a:xfrm>
        </p:spPr>
        <p:txBody>
          <a:bodyPr>
            <a:noAutofit/>
          </a:bodyPr>
          <a:lstStyle/>
          <a:p>
            <a:pPr marL="0" indent="0">
              <a:buNone/>
            </a:pPr>
            <a:r>
              <a:rPr lang="en-US" sz="2200" dirty="0"/>
              <a:t>Fact tables</a:t>
            </a:r>
            <a:r>
              <a:rPr lang="en-US" sz="2200" b="1" dirty="0"/>
              <a:t> </a:t>
            </a:r>
            <a:r>
              <a:rPr lang="en-US" sz="2200" dirty="0"/>
              <a:t>are activities or events.</a:t>
            </a:r>
          </a:p>
        </p:txBody>
      </p:sp>
      <p:grpSp>
        <p:nvGrpSpPr>
          <p:cNvPr id="9" name="Group 8" descr="Screenshot of the FactResellerSales table with EmployeeKey and ProductKey highlighted.">
            <a:extLst>
              <a:ext uri="{FF2B5EF4-FFF2-40B4-BE49-F238E27FC236}">
                <a16:creationId xmlns:a16="http://schemas.microsoft.com/office/drawing/2014/main" id="{458E0256-58F3-92FA-3BF5-2FAD0D3E7E18}"/>
              </a:ext>
            </a:extLst>
          </p:cNvPr>
          <p:cNvGrpSpPr/>
          <p:nvPr/>
        </p:nvGrpSpPr>
        <p:grpSpPr>
          <a:xfrm>
            <a:off x="1768185" y="2479368"/>
            <a:ext cx="2853920" cy="3631456"/>
            <a:chOff x="4865263" y="2167754"/>
            <a:chExt cx="2461473" cy="3132091"/>
          </a:xfrm>
        </p:grpSpPr>
        <p:pic>
          <p:nvPicPr>
            <p:cNvPr id="10" name="Picture 9">
              <a:extLst>
                <a:ext uri="{FF2B5EF4-FFF2-40B4-BE49-F238E27FC236}">
                  <a16:creationId xmlns:a16="http://schemas.microsoft.com/office/drawing/2014/main" id="{02A2B3A2-6C66-EB7B-9F7D-7B3CA4A79E12}"/>
                </a:ext>
              </a:extLst>
            </p:cNvPr>
            <p:cNvPicPr>
              <a:picLocks noChangeAspect="1"/>
            </p:cNvPicPr>
            <p:nvPr/>
          </p:nvPicPr>
          <p:blipFill>
            <a:blip r:embed="rId3"/>
            <a:stretch>
              <a:fillRect/>
            </a:stretch>
          </p:blipFill>
          <p:spPr>
            <a:xfrm>
              <a:off x="4865263" y="2167754"/>
              <a:ext cx="2461473" cy="3132091"/>
            </a:xfrm>
            <a:prstGeom prst="rect">
              <a:avLst/>
            </a:prstGeom>
            <a:ln w="57150">
              <a:solidFill>
                <a:srgbClr val="0B556A"/>
              </a:solidFill>
            </a:ln>
          </p:spPr>
        </p:pic>
        <p:sp>
          <p:nvSpPr>
            <p:cNvPr id="11" name="Rectangle 10">
              <a:extLst>
                <a:ext uri="{FF2B5EF4-FFF2-40B4-BE49-F238E27FC236}">
                  <a16:creationId xmlns:a16="http://schemas.microsoft.com/office/drawing/2014/main" id="{D9C255C4-2A0A-3992-2909-1EA4CB0CF283}"/>
                </a:ext>
              </a:extLst>
            </p:cNvPr>
            <p:cNvSpPr/>
            <p:nvPr/>
          </p:nvSpPr>
          <p:spPr bwMode="auto">
            <a:xfrm>
              <a:off x="5100320" y="2885440"/>
              <a:ext cx="995680" cy="304800"/>
            </a:xfrm>
            <a:prstGeom prst="rect">
              <a:avLst/>
            </a:prstGeom>
            <a:noFill/>
            <a:ln w="381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EBEDE3C-9BE7-560E-3437-0D0184D97710}"/>
                </a:ext>
              </a:extLst>
            </p:cNvPr>
            <p:cNvSpPr/>
            <p:nvPr/>
          </p:nvSpPr>
          <p:spPr bwMode="auto">
            <a:xfrm>
              <a:off x="5100320" y="3657601"/>
              <a:ext cx="995680" cy="304800"/>
            </a:xfrm>
            <a:prstGeom prst="rect">
              <a:avLst/>
            </a:prstGeom>
            <a:noFill/>
            <a:ln w="381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749D8AD7-D634-E489-D4C0-4C7D99220850}"/>
              </a:ext>
            </a:extLst>
          </p:cNvPr>
          <p:cNvSpPr>
            <a:spLocks noGrp="1"/>
          </p:cNvSpPr>
          <p:nvPr>
            <p:ph type="body" sz="quarter" idx="20"/>
          </p:nvPr>
        </p:nvSpPr>
        <p:spPr>
          <a:xfrm>
            <a:off x="6223259" y="1591056"/>
            <a:ext cx="5217511" cy="726353"/>
          </a:xfrm>
        </p:spPr>
        <p:txBody>
          <a:bodyPr>
            <a:noAutofit/>
          </a:bodyPr>
          <a:lstStyle/>
          <a:p>
            <a:pPr marL="0" indent="0">
              <a:buNone/>
            </a:pPr>
            <a:r>
              <a:rPr lang="en-US" sz="2200" dirty="0"/>
              <a:t>Dimension tables provide the details.</a:t>
            </a:r>
          </a:p>
        </p:txBody>
      </p:sp>
      <p:pic>
        <p:nvPicPr>
          <p:cNvPr id="13" name="Picture 12" descr="Screenshot of DimEmployee table with EmployeeKey highlighted.">
            <a:extLst>
              <a:ext uri="{FF2B5EF4-FFF2-40B4-BE49-F238E27FC236}">
                <a16:creationId xmlns:a16="http://schemas.microsoft.com/office/drawing/2014/main" id="{3D3BE809-BAFC-B427-8852-536A18A2D6F9}"/>
              </a:ext>
            </a:extLst>
          </p:cNvPr>
          <p:cNvPicPr>
            <a:picLocks noChangeAspect="1"/>
          </p:cNvPicPr>
          <p:nvPr/>
        </p:nvPicPr>
        <p:blipFill>
          <a:blip r:embed="rId4"/>
          <a:stretch>
            <a:fillRect/>
          </a:stretch>
        </p:blipFill>
        <p:spPr>
          <a:xfrm>
            <a:off x="7367634" y="2435931"/>
            <a:ext cx="2928762" cy="3718330"/>
          </a:xfrm>
          <a:prstGeom prst="rect">
            <a:avLst/>
          </a:prstGeom>
          <a:ln w="38100">
            <a:solidFill>
              <a:srgbClr val="FFC000"/>
            </a:solidFill>
            <a:prstDash val="lgDash"/>
          </a:ln>
        </p:spPr>
      </p:pic>
    </p:spTree>
    <p:extLst>
      <p:ext uri="{BB962C8B-B14F-4D97-AF65-F5344CB8AC3E}">
        <p14:creationId xmlns:p14="http://schemas.microsoft.com/office/powerpoint/2010/main" val="11373370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E2F507-475E-4A17-18C8-873EC9C2CBC4}"/>
              </a:ext>
            </a:extLst>
          </p:cNvPr>
          <p:cNvSpPr>
            <a:spLocks noGrp="1"/>
          </p:cNvSpPr>
          <p:nvPr>
            <p:ph type="title"/>
          </p:nvPr>
        </p:nvSpPr>
        <p:spPr/>
        <p:txBody>
          <a:bodyPr/>
          <a:lstStyle/>
          <a:p>
            <a:r>
              <a:rPr lang="en-US" dirty="0">
                <a:latin typeface="+mj-lt"/>
              </a:rPr>
              <a:t>DEMO </a:t>
            </a:r>
          </a:p>
        </p:txBody>
      </p:sp>
      <p:sp>
        <p:nvSpPr>
          <p:cNvPr id="2" name="Text Placeholder 1">
            <a:extLst>
              <a:ext uri="{FF2B5EF4-FFF2-40B4-BE49-F238E27FC236}">
                <a16:creationId xmlns:a16="http://schemas.microsoft.com/office/drawing/2014/main" id="{D9358AB1-77E7-C99B-9D68-C8874D7A9D9B}"/>
              </a:ext>
            </a:extLst>
          </p:cNvPr>
          <p:cNvSpPr>
            <a:spLocks noGrp="1"/>
          </p:cNvSpPr>
          <p:nvPr>
            <p:ph type="body" sz="quarter" idx="15"/>
          </p:nvPr>
        </p:nvSpPr>
        <p:spPr>
          <a:xfrm>
            <a:off x="586390" y="4278313"/>
            <a:ext cx="7960710" cy="738664"/>
          </a:xfrm>
        </p:spPr>
        <p:txBody>
          <a:bodyPr/>
          <a:lstStyle/>
          <a:p>
            <a:pPr marL="0" indent="0">
              <a:buNone/>
            </a:pPr>
            <a:r>
              <a:rPr lang="en-US" sz="2400" dirty="0"/>
              <a:t>Optimize model performance in Power BI Desktop</a:t>
            </a:r>
          </a:p>
        </p:txBody>
      </p:sp>
    </p:spTree>
    <p:extLst>
      <p:ext uri="{BB962C8B-B14F-4D97-AF65-F5344CB8AC3E}">
        <p14:creationId xmlns:p14="http://schemas.microsoft.com/office/powerpoint/2010/main" val="32463245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Knowledge check: DAX optimization</a:t>
            </a:r>
          </a:p>
        </p:txBody>
      </p:sp>
      <p:sp>
        <p:nvSpPr>
          <p:cNvPr id="45" name="Text Placeholder 44">
            <a:extLst>
              <a:ext uri="{FF2B5EF4-FFF2-40B4-BE49-F238E27FC236}">
                <a16:creationId xmlns:a16="http://schemas.microsoft.com/office/drawing/2014/main" id="{C69EFE34-0D17-CE53-E56C-DE5F9AD2A216}"/>
              </a:ext>
            </a:extLst>
          </p:cNvPr>
          <p:cNvSpPr>
            <a:spLocks noGrp="1"/>
          </p:cNvSpPr>
          <p:nvPr>
            <p:ph type="body" sz="quarter" idx="17"/>
          </p:nvPr>
        </p:nvSpPr>
        <p:spPr>
          <a:xfrm>
            <a:off x="1235075" y="1628101"/>
            <a:ext cx="8778875" cy="276999"/>
          </a:xfrm>
        </p:spPr>
        <p:txBody>
          <a:bodyPr anchor="ctr"/>
          <a:lstStyle/>
          <a:p>
            <a:r>
              <a:rPr lang="en-US" sz="1800" dirty="0"/>
              <a:t>What benefit do you get from analyzing the metadata? </a:t>
            </a:r>
          </a:p>
        </p:txBody>
      </p:sp>
      <p:sp>
        <p:nvSpPr>
          <p:cNvPr id="44" name="Text Placeholder 43">
            <a:extLst>
              <a:ext uri="{FF2B5EF4-FFF2-40B4-BE49-F238E27FC236}">
                <a16:creationId xmlns:a16="http://schemas.microsoft.com/office/drawing/2014/main" id="{FF4FDC0E-CA8C-D089-FEBB-097944DE30EA}"/>
              </a:ext>
            </a:extLst>
          </p:cNvPr>
          <p:cNvSpPr>
            <a:spLocks noGrp="1"/>
          </p:cNvSpPr>
          <p:nvPr>
            <p:ph type="body" sz="quarter" idx="15"/>
          </p:nvPr>
        </p:nvSpPr>
        <p:spPr>
          <a:xfrm>
            <a:off x="1237265" y="1994124"/>
            <a:ext cx="8341075" cy="1495794"/>
          </a:xfrm>
        </p:spPr>
        <p:txBody>
          <a:bodyPr/>
          <a:lstStyle/>
          <a:p>
            <a:r>
              <a:rPr lang="en-US" sz="1800" dirty="0"/>
              <a:t>The benefit of analyzing the metadata is that you can clearly identify data inconsistences with your dataset.</a:t>
            </a:r>
          </a:p>
          <a:p>
            <a:r>
              <a:rPr lang="en-US" sz="1800" dirty="0"/>
              <a:t>The benefit of analyzing the metadata is to get familiar with your data.</a:t>
            </a:r>
          </a:p>
          <a:p>
            <a:r>
              <a:rPr lang="en-US" sz="1800" dirty="0"/>
              <a:t>The benefit of analyzing the metadata is to know the number of rows, columns and tables being loaded into your model.</a:t>
            </a:r>
          </a:p>
        </p:txBody>
      </p:sp>
      <p:sp>
        <p:nvSpPr>
          <p:cNvPr id="2" name="Graphic 26">
            <a:extLst>
              <a:ext uri="{FF2B5EF4-FFF2-40B4-BE49-F238E27FC236}">
                <a16:creationId xmlns:a16="http://schemas.microsoft.com/office/drawing/2014/main" id="{FE93D48E-5324-3858-03B7-902159510FE0}"/>
              </a:ext>
              <a:ext uri="{C183D7F6-B498-43B3-948B-1728B52AA6E4}">
                <adec:decorative xmlns:adec="http://schemas.microsoft.com/office/drawing/2017/decorative" val="1"/>
              </a:ext>
            </a:extLst>
          </p:cNvPr>
          <p:cNvSpPr/>
          <p:nvPr/>
        </p:nvSpPr>
        <p:spPr>
          <a:xfrm>
            <a:off x="1278720" y="201888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 name="Graphic 26">
            <a:extLst>
              <a:ext uri="{FF2B5EF4-FFF2-40B4-BE49-F238E27FC236}">
                <a16:creationId xmlns:a16="http://schemas.microsoft.com/office/drawing/2014/main" id="{4931B89C-1878-40F7-B7EC-91B1B4F8756B}"/>
              </a:ext>
              <a:ext uri="{C183D7F6-B498-43B3-948B-1728B52AA6E4}">
                <adec:decorative xmlns:adec="http://schemas.microsoft.com/office/drawing/2017/decorative" val="1"/>
              </a:ext>
            </a:extLst>
          </p:cNvPr>
          <p:cNvSpPr/>
          <p:nvPr/>
        </p:nvSpPr>
        <p:spPr>
          <a:xfrm>
            <a:off x="1278720" y="566889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6" name="Text Placeholder 45">
            <a:extLst>
              <a:ext uri="{FF2B5EF4-FFF2-40B4-BE49-F238E27FC236}">
                <a16:creationId xmlns:a16="http://schemas.microsoft.com/office/drawing/2014/main" id="{3D98EEE8-67D1-2D3E-7391-CC832A8EBAD7}"/>
              </a:ext>
            </a:extLst>
          </p:cNvPr>
          <p:cNvSpPr>
            <a:spLocks noGrp="1"/>
          </p:cNvSpPr>
          <p:nvPr>
            <p:ph type="body" sz="quarter" idx="20"/>
          </p:nvPr>
        </p:nvSpPr>
        <p:spPr>
          <a:xfrm>
            <a:off x="1235075" y="3952234"/>
            <a:ext cx="8778875" cy="276999"/>
          </a:xfrm>
        </p:spPr>
        <p:txBody>
          <a:bodyPr anchor="ctr"/>
          <a:lstStyle/>
          <a:p>
            <a:r>
              <a:rPr lang="en-US" sz="1800" dirty="0"/>
              <a:t>Which of the following statements about relationships in Power BI Desktop is true? </a:t>
            </a:r>
          </a:p>
        </p:txBody>
      </p:sp>
      <p:sp>
        <p:nvSpPr>
          <p:cNvPr id="47" name="Text Placeholder 46">
            <a:extLst>
              <a:ext uri="{FF2B5EF4-FFF2-40B4-BE49-F238E27FC236}">
                <a16:creationId xmlns:a16="http://schemas.microsoft.com/office/drawing/2014/main" id="{186FE5B3-66E9-C9E3-BB22-698F0D137014}"/>
              </a:ext>
            </a:extLst>
          </p:cNvPr>
          <p:cNvSpPr>
            <a:spLocks noGrp="1"/>
          </p:cNvSpPr>
          <p:nvPr>
            <p:ph type="body" sz="quarter" idx="21"/>
          </p:nvPr>
        </p:nvSpPr>
        <p:spPr>
          <a:xfrm>
            <a:off x="1237265" y="4368461"/>
            <a:ext cx="8447755" cy="1218795"/>
          </a:xfrm>
        </p:spPr>
        <p:txBody>
          <a:bodyPr/>
          <a:lstStyle/>
          <a:p>
            <a:r>
              <a:rPr lang="en-US" sz="1800" dirty="0"/>
              <a:t>Relationships can only be created between columns that contain the same data type.</a:t>
            </a:r>
          </a:p>
          <a:p>
            <a:r>
              <a:rPr lang="en-US" sz="1800" dirty="0"/>
              <a:t>Relationships can only be created between tables that contain the same number of rows.</a:t>
            </a:r>
          </a:p>
          <a:p>
            <a:r>
              <a:rPr lang="en-US" sz="1800" dirty="0"/>
              <a:t>Relationships can be created between tables that contain different types of data.</a:t>
            </a:r>
          </a:p>
        </p:txBody>
      </p:sp>
    </p:spTree>
    <p:extLst>
      <p:ext uri="{BB962C8B-B14F-4D97-AF65-F5344CB8AC3E}">
        <p14:creationId xmlns:p14="http://schemas.microsoft.com/office/powerpoint/2010/main" val="365944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5FF4EC-645C-1ED1-D5A8-43C81F9FE47C}"/>
              </a:ext>
            </a:extLst>
          </p:cNvPr>
          <p:cNvSpPr>
            <a:spLocks noGrp="1"/>
          </p:cNvSpPr>
          <p:nvPr>
            <p:ph type="title"/>
          </p:nvPr>
        </p:nvSpPr>
        <p:spPr>
          <a:xfrm>
            <a:off x="588262" y="585216"/>
            <a:ext cx="11011600" cy="492443"/>
          </a:xfrm>
        </p:spPr>
        <p:txBody>
          <a:bodyPr>
            <a:noAutofit/>
          </a:bodyPr>
          <a:lstStyle/>
          <a:p>
            <a:r>
              <a:rPr lang="en-IN"/>
              <a:t>Recap </a:t>
            </a:r>
            <a:endParaRPr lang="en-IN" dirty="0"/>
          </a:p>
        </p:txBody>
      </p:sp>
      <p:sp>
        <p:nvSpPr>
          <p:cNvPr id="12" name="TextBox 11">
            <a:extLst>
              <a:ext uri="{FF2B5EF4-FFF2-40B4-BE49-F238E27FC236}">
                <a16:creationId xmlns:a16="http://schemas.microsoft.com/office/drawing/2014/main" id="{57905DC2-1CA2-23F6-1A18-6FB6930F2857}"/>
              </a:ext>
            </a:extLst>
          </p:cNvPr>
          <p:cNvSpPr txBox="1"/>
          <p:nvPr/>
        </p:nvSpPr>
        <p:spPr>
          <a:xfrm>
            <a:off x="588262" y="1247804"/>
            <a:ext cx="11031840" cy="430887"/>
          </a:xfrm>
          <a:prstGeom prst="rect">
            <a:avLst/>
          </a:prstGeom>
          <a:noFill/>
        </p:spPr>
        <p:txBody>
          <a:bodyPr wrap="square" lIns="0" tIns="45720" rIns="91440" bIns="45720" anchor="t">
            <a:spAutoFit/>
          </a:bodyPr>
          <a:lstStyle/>
          <a:p>
            <a:r>
              <a:rPr lang="en-US" sz="2200" dirty="0">
                <a:solidFill>
                  <a:schemeClr val="accent2"/>
                </a:solidFill>
                <a:latin typeface="+mj-lt"/>
                <a:cs typeface="Segoe UI Semibold" panose="020B0502040204020203" pitchFamily="34" charset="0"/>
              </a:rPr>
              <a:t>In this section, we covered:</a:t>
            </a:r>
          </a:p>
        </p:txBody>
      </p:sp>
      <p:sp>
        <p:nvSpPr>
          <p:cNvPr id="13" name="Rounded Rectangle 3_1">
            <a:extLst>
              <a:ext uri="{FF2B5EF4-FFF2-40B4-BE49-F238E27FC236}">
                <a16:creationId xmlns:a16="http://schemas.microsoft.com/office/drawing/2014/main" id="{60C0B429-9530-2BF9-1342-005317DEA8AA}"/>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What DAX is and how to use it.</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Creating calculated measures, columns, and tables with DAX.</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Benefits of measures vs. calculated columns.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How filter context and CALCULATE() function affect measures. </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Inactive relationships and semi-additive measures. </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Creating a common date table and Time Intelligence functions.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1800" dirty="0">
                <a:solidFill>
                  <a:schemeClr val="tx1"/>
                </a:solidFill>
                <a:cs typeface="Segoe UI" panose="020B0502040204020203" pitchFamily="34" charset="0"/>
              </a:rPr>
              <a:t>Using variables and Performance analyzer for performance. .</a:t>
            </a:r>
          </a:p>
        </p:txBody>
      </p:sp>
    </p:spTree>
    <p:extLst>
      <p:ext uri="{BB962C8B-B14F-4D97-AF65-F5344CB8AC3E}">
        <p14:creationId xmlns:p14="http://schemas.microsoft.com/office/powerpoint/2010/main" val="30329523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80A719-0607-1C00-B7D4-E0DC0B5E505D}"/>
              </a:ext>
            </a:extLst>
          </p:cNvPr>
          <p:cNvSpPr>
            <a:spLocks noGrp="1"/>
          </p:cNvSpPr>
          <p:nvPr>
            <p:ph type="body" sz="quarter" idx="12"/>
          </p:nvPr>
        </p:nvSpPr>
        <p:spPr/>
        <p:txBody>
          <a:bodyPr lIns="0" tIns="0" rIns="0" bIns="0" anchor="t">
            <a:noAutofit/>
          </a:bodyPr>
          <a:lstStyle/>
          <a:p>
            <a:pPr>
              <a:spcBef>
                <a:spcPts val="1200"/>
              </a:spcBef>
              <a:spcAft>
                <a:spcPts val="600"/>
              </a:spcAft>
            </a:pPr>
            <a:r>
              <a:rPr lang="en-US" sz="3200" dirty="0">
                <a:solidFill>
                  <a:srgbClr val="0078D4"/>
                </a:solidFill>
              </a:rPr>
              <a:t>Thanks</a:t>
            </a:r>
          </a:p>
        </p:txBody>
      </p:sp>
      <p:sp>
        <p:nvSpPr>
          <p:cNvPr id="5" name="Freeform: Shape 4">
            <a:extLst>
              <a:ext uri="{FF2B5EF4-FFF2-40B4-BE49-F238E27FC236}">
                <a16:creationId xmlns:a16="http://schemas.microsoft.com/office/drawing/2014/main" id="{9EFAA80B-6C7F-B446-F70A-32B9D5374ABB}"/>
              </a:ext>
              <a:ext uri="{C183D7F6-B498-43B3-948B-1728B52AA6E4}">
                <adec:decorative xmlns:adec="http://schemas.microsoft.com/office/drawing/2017/decorative" val="1"/>
              </a:ext>
            </a:extLst>
          </p:cNvPr>
          <p:cNvSpPr/>
          <p:nvPr/>
        </p:nvSpPr>
        <p:spPr>
          <a:xfrm rot="10800000">
            <a:off x="4198620" y="3255813"/>
            <a:ext cx="7993376" cy="2596345"/>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C73ECC"/>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709E8C7-E08A-31A4-49A6-956B3BC3B029}"/>
              </a:ext>
            </a:extLst>
          </p:cNvPr>
          <p:cNvSpPr txBox="1"/>
          <p:nvPr/>
        </p:nvSpPr>
        <p:spPr>
          <a:xfrm>
            <a:off x="4057650" y="2534735"/>
            <a:ext cx="6316980" cy="461665"/>
          </a:xfrm>
          <a:prstGeom prst="rect">
            <a:avLst/>
          </a:prstGeom>
          <a:noFill/>
        </p:spPr>
        <p:txBody>
          <a:bodyPr wrap="square">
            <a:spAutoFit/>
          </a:bodyPr>
          <a:lstStyle/>
          <a:p>
            <a:r>
              <a:rPr lang="en-US" sz="2400" dirty="0">
                <a:latin typeface="+mj-lt"/>
              </a:rPr>
              <a:t>Resources</a:t>
            </a:r>
            <a:r>
              <a:rPr lang="en-US" sz="2400" b="1" dirty="0">
                <a:hlinkClick r:id="rId3">
                  <a:extLst>
                    <a:ext uri="{A12FA001-AC4F-418D-AE19-62706E023703}">
                      <ahyp:hlinkClr xmlns:ahyp="http://schemas.microsoft.com/office/drawing/2018/hyperlinkcolor" val="tx"/>
                    </a:ext>
                  </a:extLst>
                </a:hlinkClick>
              </a:rPr>
              <a:t> </a:t>
            </a:r>
          </a:p>
        </p:txBody>
      </p:sp>
      <p:sp>
        <p:nvSpPr>
          <p:cNvPr id="4" name="Text Placeholder 3">
            <a:extLst>
              <a:ext uri="{FF2B5EF4-FFF2-40B4-BE49-F238E27FC236}">
                <a16:creationId xmlns:a16="http://schemas.microsoft.com/office/drawing/2014/main" id="{1FBC1E6C-43A4-9018-2917-669A905348AA}"/>
              </a:ext>
            </a:extLst>
          </p:cNvPr>
          <p:cNvSpPr>
            <a:spLocks noGrp="1"/>
          </p:cNvSpPr>
          <p:nvPr>
            <p:ph type="body" sz="quarter" idx="13"/>
          </p:nvPr>
        </p:nvSpPr>
        <p:spPr>
          <a:xfrm>
            <a:off x="4554220" y="3399824"/>
            <a:ext cx="7114222" cy="2308324"/>
          </a:xfrm>
        </p:spPr>
        <p:txBody>
          <a:bodyPr/>
          <a:lstStyle/>
          <a:p>
            <a:r>
              <a:rPr lang="en-US" sz="2200" dirty="0">
                <a:solidFill>
                  <a:schemeClr val="bg1"/>
                </a:solidFill>
                <a:latin typeface="+mj-lt"/>
                <a:hlinkClick r:id="rId4">
                  <a:extLst>
                    <a:ext uri="{A12FA001-AC4F-418D-AE19-62706E023703}">
                      <ahyp:hlinkClr xmlns:ahyp="http://schemas.microsoft.com/office/drawing/2018/hyperlinkcolor" val="tx"/>
                    </a:ext>
                  </a:extLst>
                </a:hlinkClick>
              </a:rPr>
              <a:t>Design a data model in Power BI</a:t>
            </a:r>
            <a:endParaRPr lang="en-US" sz="2200" dirty="0">
              <a:solidFill>
                <a:schemeClr val="bg1"/>
              </a:solidFill>
              <a:latin typeface="+mj-lt"/>
            </a:endParaRPr>
          </a:p>
          <a:p>
            <a:pPr marL="0" indent="0">
              <a:spcBef>
                <a:spcPts val="1200"/>
              </a:spcBef>
              <a:spcAft>
                <a:spcPts val="600"/>
              </a:spcAft>
              <a:buNone/>
            </a:pPr>
            <a:r>
              <a:rPr lang="en-US" sz="2200" dirty="0">
                <a:solidFill>
                  <a:schemeClr val="bg1"/>
                </a:solidFill>
                <a:latin typeface="+mj-lt"/>
                <a:hlinkClick r:id="rId5">
                  <a:extLst>
                    <a:ext uri="{A12FA001-AC4F-418D-AE19-62706E023703}">
                      <ahyp:hlinkClr xmlns:ahyp="http://schemas.microsoft.com/office/drawing/2018/hyperlinkcolor" val="tx"/>
                    </a:ext>
                  </a:extLst>
                </a:hlinkClick>
              </a:rPr>
              <a:t>Write DAX formulas for Power BI Desktop models</a:t>
            </a:r>
            <a:endParaRPr lang="en-US" sz="2200" dirty="0">
              <a:solidFill>
                <a:schemeClr val="bg1"/>
              </a:solidFill>
              <a:latin typeface="+mj-lt"/>
            </a:endParaRPr>
          </a:p>
          <a:p>
            <a:pPr marL="0" indent="0">
              <a:spcBef>
                <a:spcPts val="1200"/>
              </a:spcBef>
              <a:spcAft>
                <a:spcPts val="600"/>
              </a:spcAft>
              <a:buNone/>
            </a:pPr>
            <a:r>
              <a:rPr lang="en-US" sz="2200" dirty="0">
                <a:solidFill>
                  <a:schemeClr val="bg1"/>
                </a:solidFill>
                <a:latin typeface="+mj-lt"/>
                <a:hlinkClick r:id="rId6">
                  <a:extLst>
                    <a:ext uri="{A12FA001-AC4F-418D-AE19-62706E023703}">
                      <ahyp:hlinkClr xmlns:ahyp="http://schemas.microsoft.com/office/drawing/2018/hyperlinkcolor" val="tx"/>
                    </a:ext>
                  </a:extLst>
                </a:hlinkClick>
              </a:rPr>
              <a:t>Add measures to Power BI Desktop models</a:t>
            </a:r>
            <a:endParaRPr lang="en-US" sz="2200" dirty="0">
              <a:solidFill>
                <a:schemeClr val="bg1"/>
              </a:solidFill>
              <a:latin typeface="+mj-lt"/>
            </a:endParaRPr>
          </a:p>
          <a:p>
            <a:pPr marL="0" indent="0">
              <a:spcBef>
                <a:spcPts val="1200"/>
              </a:spcBef>
              <a:spcAft>
                <a:spcPts val="600"/>
              </a:spcAft>
              <a:buNone/>
            </a:pPr>
            <a:r>
              <a:rPr lang="en-US" sz="2200" dirty="0">
                <a:solidFill>
                  <a:schemeClr val="bg1"/>
                </a:solidFill>
                <a:latin typeface="+mj-lt"/>
                <a:hlinkClick r:id="rId7">
                  <a:extLst>
                    <a:ext uri="{A12FA001-AC4F-418D-AE19-62706E023703}">
                      <ahyp:hlinkClr xmlns:ahyp="http://schemas.microsoft.com/office/drawing/2018/hyperlinkcolor" val="tx"/>
                    </a:ext>
                  </a:extLst>
                </a:hlinkClick>
              </a:rPr>
              <a:t>Use DAX time intelligence functions in Power BI Desktop models</a:t>
            </a:r>
            <a:endParaRPr lang="en-US" sz="2200" dirty="0">
              <a:solidFill>
                <a:srgbClr val="0078D4"/>
              </a:solidFill>
            </a:endParaRPr>
          </a:p>
        </p:txBody>
      </p:sp>
    </p:spTree>
    <p:extLst>
      <p:ext uri="{BB962C8B-B14F-4D97-AF65-F5344CB8AC3E}">
        <p14:creationId xmlns:p14="http://schemas.microsoft.com/office/powerpoint/2010/main" val="873123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Understand star schemas</a:t>
            </a:r>
          </a:p>
        </p:txBody>
      </p:sp>
      <p:grpSp>
        <p:nvGrpSpPr>
          <p:cNvPr id="33" name="Group 32" descr="Single table with many columns, and an arrow to highlight that there are many unseen columns as well if you scroll, demonstrating that it's a wide table.">
            <a:extLst>
              <a:ext uri="{FF2B5EF4-FFF2-40B4-BE49-F238E27FC236}">
                <a16:creationId xmlns:a16="http://schemas.microsoft.com/office/drawing/2014/main" id="{0E0BA66C-B5D5-41B6-7A79-F5FFD95E775E}"/>
              </a:ext>
            </a:extLst>
          </p:cNvPr>
          <p:cNvGrpSpPr>
            <a:grpSpLocks/>
          </p:cNvGrpSpPr>
          <p:nvPr/>
        </p:nvGrpSpPr>
        <p:grpSpPr>
          <a:xfrm>
            <a:off x="952501" y="1834025"/>
            <a:ext cx="3586478" cy="3882390"/>
            <a:chOff x="2050620" y="2476499"/>
            <a:chExt cx="2198235" cy="2305051"/>
          </a:xfrm>
        </p:grpSpPr>
        <p:pic>
          <p:nvPicPr>
            <p:cNvPr id="34" name="Picture 33">
              <a:extLst>
                <a:ext uri="{FF2B5EF4-FFF2-40B4-BE49-F238E27FC236}">
                  <a16:creationId xmlns:a16="http://schemas.microsoft.com/office/drawing/2014/main" id="{2785957D-25D7-B60A-9E5F-69CEA9299612}"/>
                </a:ext>
              </a:extLst>
            </p:cNvPr>
            <p:cNvPicPr>
              <a:picLocks noChangeAspect="1"/>
            </p:cNvPicPr>
            <p:nvPr/>
          </p:nvPicPr>
          <p:blipFill rotWithShape="1">
            <a:blip r:embed="rId3"/>
            <a:srcRect l="3855" t="4894" r="943" b="7938"/>
            <a:stretch/>
          </p:blipFill>
          <p:spPr>
            <a:xfrm>
              <a:off x="2050620" y="2476499"/>
              <a:ext cx="2198235" cy="2305051"/>
            </a:xfrm>
            <a:prstGeom prst="rect">
              <a:avLst/>
            </a:prstGeom>
            <a:ln>
              <a:solidFill>
                <a:schemeClr val="tx1"/>
              </a:solidFill>
            </a:ln>
          </p:spPr>
        </p:pic>
        <p:cxnSp>
          <p:nvCxnSpPr>
            <p:cNvPr id="35" name="Straight Arrow Connector 34">
              <a:extLst>
                <a:ext uri="{FF2B5EF4-FFF2-40B4-BE49-F238E27FC236}">
                  <a16:creationId xmlns:a16="http://schemas.microsoft.com/office/drawing/2014/main" id="{7A8E47C0-6877-3DB6-3C09-D016417F6E20}"/>
                </a:ext>
              </a:extLst>
            </p:cNvPr>
            <p:cNvCxnSpPr>
              <a:cxnSpLocks/>
            </p:cNvCxnSpPr>
            <p:nvPr/>
          </p:nvCxnSpPr>
          <p:spPr>
            <a:xfrm>
              <a:off x="4162425" y="3620967"/>
              <a:ext cx="0" cy="116058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descr="Visual representation of a star schema within the Model view of Power BI Desktop. Connecting a fact table to multiple dimension tables.">
            <a:extLst>
              <a:ext uri="{FF2B5EF4-FFF2-40B4-BE49-F238E27FC236}">
                <a16:creationId xmlns:a16="http://schemas.microsoft.com/office/drawing/2014/main" id="{4D771B56-92F5-7A3B-825C-DFCB014DBA01}"/>
              </a:ext>
            </a:extLst>
          </p:cNvPr>
          <p:cNvPicPr>
            <a:picLocks noChangeAspect="1"/>
          </p:cNvPicPr>
          <p:nvPr/>
        </p:nvPicPr>
        <p:blipFill rotWithShape="1">
          <a:blip r:embed="rId4"/>
          <a:srcRect t="3708"/>
          <a:stretch/>
        </p:blipFill>
        <p:spPr>
          <a:xfrm>
            <a:off x="5210111" y="1425199"/>
            <a:ext cx="6198118" cy="4700042"/>
          </a:xfrm>
          <a:prstGeom prst="rect">
            <a:avLst/>
          </a:prstGeom>
          <a:noFill/>
          <a:ln>
            <a:solidFill>
              <a:schemeClr val="tx1"/>
            </a:solidFill>
          </a:ln>
        </p:spPr>
      </p:pic>
    </p:spTree>
    <p:extLst>
      <p:ext uri="{BB962C8B-B14F-4D97-AF65-F5344CB8AC3E}">
        <p14:creationId xmlns:p14="http://schemas.microsoft.com/office/powerpoint/2010/main" val="1708421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A2DD4-116C-4848-1A26-98C1776CAB8D}"/>
              </a:ext>
            </a:extLst>
          </p:cNvPr>
          <p:cNvSpPr>
            <a:spLocks noGrp="1"/>
          </p:cNvSpPr>
          <p:nvPr>
            <p:ph type="title"/>
          </p:nvPr>
        </p:nvSpPr>
        <p:spPr>
          <a:xfrm>
            <a:off x="569911" y="3384610"/>
            <a:ext cx="5163232" cy="615553"/>
          </a:xfrm>
        </p:spPr>
        <p:txBody>
          <a:bodyPr/>
          <a:lstStyle/>
          <a:p>
            <a:r>
              <a:rPr lang="en-US" dirty="0"/>
              <a:t>Manage relationships</a:t>
            </a:r>
          </a:p>
        </p:txBody>
      </p:sp>
    </p:spTree>
    <p:extLst>
      <p:ext uri="{BB962C8B-B14F-4D97-AF65-F5344CB8AC3E}">
        <p14:creationId xmlns:p14="http://schemas.microsoft.com/office/powerpoint/2010/main" val="253190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Create relationships</a:t>
            </a:r>
          </a:p>
        </p:txBody>
      </p:sp>
      <p:pic>
        <p:nvPicPr>
          <p:cNvPr id="6" name="Picture 5" descr="Screenshot of manage relationships interface, showing a list of relationships between the fact and the separate dimension tables.">
            <a:extLst>
              <a:ext uri="{FF2B5EF4-FFF2-40B4-BE49-F238E27FC236}">
                <a16:creationId xmlns:a16="http://schemas.microsoft.com/office/drawing/2014/main" id="{7669CE2F-1613-0988-259E-F6560E74D43E}"/>
              </a:ext>
            </a:extLst>
          </p:cNvPr>
          <p:cNvPicPr>
            <a:picLocks noChangeAspect="1"/>
          </p:cNvPicPr>
          <p:nvPr/>
        </p:nvPicPr>
        <p:blipFill rotWithShape="1">
          <a:blip r:embed="rId3"/>
          <a:srcRect l="593" t="593" r="593" b="593"/>
          <a:stretch/>
        </p:blipFill>
        <p:spPr>
          <a:xfrm>
            <a:off x="661855" y="1974850"/>
            <a:ext cx="5058626" cy="3599612"/>
          </a:xfrm>
          <a:prstGeom prst="rect">
            <a:avLst/>
          </a:prstGeom>
          <a:ln>
            <a:solidFill>
              <a:schemeClr val="tx1"/>
            </a:solidFill>
          </a:ln>
        </p:spPr>
      </p:pic>
      <p:pic>
        <p:nvPicPr>
          <p:cNvPr id="7" name="Picture 6" descr="Screenshot of the Fact and Dimension tables. Highlighted relationship with the EmployeeKey column. Filter direction from the DimEmployee table (1 side) to the FactResellerSales table (many side).">
            <a:extLst>
              <a:ext uri="{FF2B5EF4-FFF2-40B4-BE49-F238E27FC236}">
                <a16:creationId xmlns:a16="http://schemas.microsoft.com/office/drawing/2014/main" id="{B93BF0ED-9A69-A259-CC2B-12D9DC1EFC1A}"/>
              </a:ext>
            </a:extLst>
          </p:cNvPr>
          <p:cNvPicPr>
            <a:picLocks noChangeAspect="1"/>
          </p:cNvPicPr>
          <p:nvPr/>
        </p:nvPicPr>
        <p:blipFill rotWithShape="1">
          <a:blip r:embed="rId4"/>
          <a:srcRect l="709" r="657"/>
          <a:stretch/>
        </p:blipFill>
        <p:spPr>
          <a:xfrm>
            <a:off x="5982636" y="1974850"/>
            <a:ext cx="5394961" cy="2721166"/>
          </a:xfrm>
          <a:prstGeom prst="rect">
            <a:avLst/>
          </a:prstGeom>
          <a:noFill/>
          <a:ln>
            <a:solidFill>
              <a:schemeClr val="tx1"/>
            </a:solidFill>
          </a:ln>
        </p:spPr>
      </p:pic>
    </p:spTree>
    <p:extLst>
      <p:ext uri="{BB962C8B-B14F-4D97-AF65-F5344CB8AC3E}">
        <p14:creationId xmlns:p14="http://schemas.microsoft.com/office/powerpoint/2010/main" val="2640921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Edit relationships</a:t>
            </a:r>
          </a:p>
        </p:txBody>
      </p:sp>
      <p:pic>
        <p:nvPicPr>
          <p:cNvPr id="2" name="Picture 1" descr="Edit relationship dialog box for a relationship between FactResellerSales to DimEmployee as a many to one relationship with single filter direction.">
            <a:extLst>
              <a:ext uri="{FF2B5EF4-FFF2-40B4-BE49-F238E27FC236}">
                <a16:creationId xmlns:a16="http://schemas.microsoft.com/office/drawing/2014/main" id="{8CADFF7E-2091-4C46-B5EB-206873355FFC}"/>
              </a:ext>
            </a:extLst>
          </p:cNvPr>
          <p:cNvPicPr>
            <a:picLocks noChangeAspect="1"/>
          </p:cNvPicPr>
          <p:nvPr/>
        </p:nvPicPr>
        <p:blipFill rotWithShape="1">
          <a:blip r:embed="rId3"/>
          <a:srcRect t="2242" b="10789"/>
          <a:stretch/>
        </p:blipFill>
        <p:spPr>
          <a:xfrm>
            <a:off x="762656" y="1478248"/>
            <a:ext cx="6104060" cy="4658359"/>
          </a:xfrm>
          <a:prstGeom prst="rect">
            <a:avLst/>
          </a:prstGeom>
          <a:noFill/>
          <a:ln>
            <a:solidFill>
              <a:srgbClr val="000000"/>
            </a:solidFill>
          </a:ln>
        </p:spPr>
      </p:pic>
      <p:pic>
        <p:nvPicPr>
          <p:cNvPr id="5" name="Picture 4" descr="Cardinality dropdown expanded to show the different types.">
            <a:extLst>
              <a:ext uri="{FF2B5EF4-FFF2-40B4-BE49-F238E27FC236}">
                <a16:creationId xmlns:a16="http://schemas.microsoft.com/office/drawing/2014/main" id="{E1E63FC9-9EAD-1545-B391-3DAAF67DD614}"/>
              </a:ext>
            </a:extLst>
          </p:cNvPr>
          <p:cNvPicPr>
            <a:picLocks noChangeAspect="1"/>
          </p:cNvPicPr>
          <p:nvPr/>
        </p:nvPicPr>
        <p:blipFill rotWithShape="1">
          <a:blip r:embed="rId4"/>
          <a:srcRect r="49565"/>
          <a:stretch/>
        </p:blipFill>
        <p:spPr>
          <a:xfrm>
            <a:off x="7202992" y="1499118"/>
            <a:ext cx="1818639" cy="1519625"/>
          </a:xfrm>
          <a:prstGeom prst="rect">
            <a:avLst/>
          </a:prstGeom>
          <a:ln>
            <a:solidFill>
              <a:srgbClr val="000000"/>
            </a:solidFill>
          </a:ln>
        </p:spPr>
      </p:pic>
      <p:pic>
        <p:nvPicPr>
          <p:cNvPr id="9" name="Picture 8" descr="DimEmployee to FactResellerSales relationship visual representation again, showing where the filter and cardinality settings are visible connecting the tables.">
            <a:extLst>
              <a:ext uri="{FF2B5EF4-FFF2-40B4-BE49-F238E27FC236}">
                <a16:creationId xmlns:a16="http://schemas.microsoft.com/office/drawing/2014/main" id="{D5A248B5-C1AF-743C-4195-44AF5E4E6803}"/>
              </a:ext>
            </a:extLst>
          </p:cNvPr>
          <p:cNvPicPr>
            <a:picLocks noChangeAspect="1"/>
          </p:cNvPicPr>
          <p:nvPr/>
        </p:nvPicPr>
        <p:blipFill rotWithShape="1">
          <a:blip r:embed="rId5"/>
          <a:srcRect t="-410"/>
          <a:stretch/>
        </p:blipFill>
        <p:spPr>
          <a:xfrm>
            <a:off x="7444047" y="3904343"/>
            <a:ext cx="4064222" cy="1761095"/>
          </a:xfrm>
          <a:prstGeom prst="rect">
            <a:avLst/>
          </a:prstGeom>
          <a:ln>
            <a:solidFill>
              <a:srgbClr val="000000"/>
            </a:solidFill>
          </a:ln>
        </p:spPr>
      </p:pic>
      <p:pic>
        <p:nvPicPr>
          <p:cNvPr id="8" name="Picture 7" descr="Cross filter direction dropdown expanded to show single and both options.">
            <a:extLst>
              <a:ext uri="{FF2B5EF4-FFF2-40B4-BE49-F238E27FC236}">
                <a16:creationId xmlns:a16="http://schemas.microsoft.com/office/drawing/2014/main" id="{892E409A-C47A-F4C5-4BC7-42286942081C}"/>
              </a:ext>
            </a:extLst>
          </p:cNvPr>
          <p:cNvPicPr>
            <a:picLocks noChangeAspect="1"/>
          </p:cNvPicPr>
          <p:nvPr/>
        </p:nvPicPr>
        <p:blipFill rotWithShape="1">
          <a:blip r:embed="rId6"/>
          <a:srcRect l="2519" t="4425" r="55771" b="9098"/>
          <a:stretch/>
        </p:blipFill>
        <p:spPr>
          <a:xfrm>
            <a:off x="9736441" y="1499118"/>
            <a:ext cx="1542876" cy="1058718"/>
          </a:xfrm>
          <a:prstGeom prst="rect">
            <a:avLst/>
          </a:prstGeom>
          <a:ln>
            <a:solidFill>
              <a:srgbClr val="000000"/>
            </a:solidFill>
          </a:ln>
        </p:spPr>
      </p:pic>
      <p:cxnSp>
        <p:nvCxnSpPr>
          <p:cNvPr id="11" name="Straight Arrow Connector 10">
            <a:extLst>
              <a:ext uri="{FF2B5EF4-FFF2-40B4-BE49-F238E27FC236}">
                <a16:creationId xmlns:a16="http://schemas.microsoft.com/office/drawing/2014/main" id="{E7AD3EB9-A321-13C1-1272-D451AF0A3A1E}"/>
              </a:ext>
              <a:ext uri="{C183D7F6-B498-43B3-948B-1728B52AA6E4}">
                <adec:decorative xmlns:adec="http://schemas.microsoft.com/office/drawing/2017/decorative" val="1"/>
              </a:ext>
            </a:extLst>
          </p:cNvPr>
          <p:cNvCxnSpPr>
            <a:cxnSpLocks/>
            <a:endCxn id="5" idx="1"/>
          </p:cNvCxnSpPr>
          <p:nvPr/>
        </p:nvCxnSpPr>
        <p:spPr>
          <a:xfrm flipV="1">
            <a:off x="1137471" y="2258931"/>
            <a:ext cx="6065521" cy="2935337"/>
          </a:xfrm>
          <a:prstGeom prst="straightConnector1">
            <a:avLst/>
          </a:prstGeom>
          <a:ln w="38100">
            <a:solidFill>
              <a:srgbClr val="0B55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E160449-E362-C1C3-283B-E56D4740F419}"/>
              </a:ext>
              <a:ext uri="{C183D7F6-B498-43B3-948B-1728B52AA6E4}">
                <adec:decorative xmlns:adec="http://schemas.microsoft.com/office/drawing/2017/decorative" val="1"/>
              </a:ext>
            </a:extLst>
          </p:cNvPr>
          <p:cNvCxnSpPr>
            <a:cxnSpLocks/>
            <a:stCxn id="8" idx="2"/>
          </p:cNvCxnSpPr>
          <p:nvPr/>
        </p:nvCxnSpPr>
        <p:spPr>
          <a:xfrm flipH="1">
            <a:off x="9582065" y="2557836"/>
            <a:ext cx="925814" cy="2036992"/>
          </a:xfrm>
          <a:prstGeom prst="straightConnector1">
            <a:avLst/>
          </a:prstGeom>
          <a:ln w="38100">
            <a:solidFill>
              <a:srgbClr val="F2C81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E3FC97-0040-4C56-19D0-7994E96AA273}"/>
              </a:ext>
              <a:ext uri="{C183D7F6-B498-43B3-948B-1728B52AA6E4}">
                <adec:decorative xmlns:adec="http://schemas.microsoft.com/office/drawing/2017/decorative" val="1"/>
              </a:ext>
            </a:extLst>
          </p:cNvPr>
          <p:cNvCxnSpPr>
            <a:cxnSpLocks/>
          </p:cNvCxnSpPr>
          <p:nvPr/>
        </p:nvCxnSpPr>
        <p:spPr>
          <a:xfrm>
            <a:off x="8598710" y="2258931"/>
            <a:ext cx="1548272" cy="2518777"/>
          </a:xfrm>
          <a:prstGeom prst="straightConnector1">
            <a:avLst/>
          </a:prstGeom>
          <a:ln w="38100">
            <a:solidFill>
              <a:srgbClr val="0B55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ABCDE1C-B39D-9D5C-76DB-9DFE64FDB500}"/>
              </a:ext>
              <a:ext uri="{C183D7F6-B498-43B3-948B-1728B52AA6E4}">
                <adec:decorative xmlns:adec="http://schemas.microsoft.com/office/drawing/2017/decorative" val="1"/>
              </a:ext>
            </a:extLst>
          </p:cNvPr>
          <p:cNvCxnSpPr>
            <a:cxnSpLocks/>
            <a:endCxn id="8" idx="1"/>
          </p:cNvCxnSpPr>
          <p:nvPr/>
        </p:nvCxnSpPr>
        <p:spPr>
          <a:xfrm flipV="1">
            <a:off x="4522385" y="2028477"/>
            <a:ext cx="5214056" cy="3165791"/>
          </a:xfrm>
          <a:prstGeom prst="straightConnector1">
            <a:avLst/>
          </a:prstGeom>
          <a:ln w="38100">
            <a:solidFill>
              <a:srgbClr val="F2C81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CFA6B1-4A4B-9A3E-0161-C2D46F546272}"/>
              </a:ext>
              <a:ext uri="{C183D7F6-B498-43B3-948B-1728B52AA6E4}">
                <adec:decorative xmlns:adec="http://schemas.microsoft.com/office/drawing/2017/decorative" val="1"/>
              </a:ext>
            </a:extLst>
          </p:cNvPr>
          <p:cNvCxnSpPr>
            <a:cxnSpLocks/>
          </p:cNvCxnSpPr>
          <p:nvPr/>
        </p:nvCxnSpPr>
        <p:spPr>
          <a:xfrm>
            <a:off x="8598710" y="2258930"/>
            <a:ext cx="862894" cy="2125122"/>
          </a:xfrm>
          <a:prstGeom prst="straightConnector1">
            <a:avLst/>
          </a:prstGeom>
          <a:ln w="38100">
            <a:solidFill>
              <a:srgbClr val="0B556A"/>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24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8B8CA-2315-8CD6-F656-4818E77C7EDC}"/>
              </a:ext>
            </a:extLst>
          </p:cNvPr>
          <p:cNvSpPr>
            <a:spLocks noGrp="1"/>
          </p:cNvSpPr>
          <p:nvPr>
            <p:ph type="title"/>
          </p:nvPr>
        </p:nvSpPr>
        <p:spPr/>
        <p:txBody>
          <a:bodyPr/>
          <a:lstStyle/>
          <a:p>
            <a:r>
              <a:rPr lang="en-US" dirty="0"/>
              <a:t>Implications of circular relationships</a:t>
            </a:r>
          </a:p>
        </p:txBody>
      </p:sp>
      <p:pic>
        <p:nvPicPr>
          <p:cNvPr id="2" name="Picture 2" descr="image">
            <a:extLst>
              <a:ext uri="{FF2B5EF4-FFF2-40B4-BE49-F238E27FC236}">
                <a16:creationId xmlns:a16="http://schemas.microsoft.com/office/drawing/2014/main" id="{F2E30CCB-1BF1-6C4A-4750-AA9CCECF08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58263" y="1384262"/>
            <a:ext cx="10669726" cy="4781916"/>
          </a:xfrm>
          <a:prstGeom prst="rect">
            <a:avLst/>
          </a:prstGeom>
          <a:solidFill>
            <a:srgbClr val="FFFFFF"/>
          </a:solidFill>
          <a:ln>
            <a:solidFill>
              <a:schemeClr val="tx1"/>
            </a:solidFill>
          </a:ln>
        </p:spPr>
      </p:pic>
    </p:spTree>
    <p:extLst>
      <p:ext uri="{BB962C8B-B14F-4D97-AF65-F5344CB8AC3E}">
        <p14:creationId xmlns:p14="http://schemas.microsoft.com/office/powerpoint/2010/main" val="1294933470"/>
      </p:ext>
    </p:extLst>
  </p:cSld>
  <p:clrMapOvr>
    <a:masterClrMapping/>
  </p:clrMapOvr>
  <p:transition>
    <p:fade/>
  </p:transition>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ILT-Course-Content-Templat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Course-Content-Template" id="{F7045C57-0644-4DFF-8BF6-C97AD8889A41}" vid="{BE88BF5B-D49E-4D05-8049-FB4539EFD12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6844</Words>
  <Application>Microsoft Office PowerPoint</Application>
  <PresentationFormat>Widescreen</PresentationFormat>
  <Paragraphs>541</Paragraphs>
  <Slides>43</Slides>
  <Notes>40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vt:lpstr>
      <vt:lpstr>Calibri</vt:lpstr>
      <vt:lpstr>Consolas</vt:lpstr>
      <vt:lpstr>Segoe UI</vt:lpstr>
      <vt:lpstr>Segoe UI Black</vt:lpstr>
      <vt:lpstr>Segoe UI Light</vt:lpstr>
      <vt:lpstr>Segoe UI Semibold</vt:lpstr>
      <vt:lpstr>Wingdings</vt:lpstr>
      <vt:lpstr>2_LIGHT MODE</vt:lpstr>
      <vt:lpstr>ILT-Course-Content-Template</vt:lpstr>
      <vt:lpstr>Model data with Power BI Desktop</vt:lpstr>
      <vt:lpstr>Agenda</vt:lpstr>
      <vt:lpstr>Introduction to data modeling</vt:lpstr>
      <vt:lpstr>Data table types</vt:lpstr>
      <vt:lpstr>Understand star schemas</vt:lpstr>
      <vt:lpstr>Manage relationships</vt:lpstr>
      <vt:lpstr>Create relationships</vt:lpstr>
      <vt:lpstr>Edit relationships</vt:lpstr>
      <vt:lpstr>Implications of circular relationships</vt:lpstr>
      <vt:lpstr>How to use hierarchies for data fields</vt:lpstr>
      <vt:lpstr>DEMO</vt:lpstr>
      <vt:lpstr>Lab: Design a data model in Power BI Desktop</vt:lpstr>
      <vt:lpstr>Knowledge check: data models</vt:lpstr>
      <vt:lpstr>Recap</vt:lpstr>
      <vt:lpstr>Create calculations with DAX in Power BI</vt:lpstr>
      <vt:lpstr>Agenda </vt:lpstr>
      <vt:lpstr>Introduction to DAX</vt:lpstr>
      <vt:lpstr>What is DAX?</vt:lpstr>
      <vt:lpstr>Create calculated measures</vt:lpstr>
      <vt:lpstr>Implicit vs. Explicit vs. Quick measures</vt:lpstr>
      <vt:lpstr>Create calculated columns</vt:lpstr>
      <vt:lpstr>Create calculated tables</vt:lpstr>
      <vt:lpstr>Columns vs. measures</vt:lpstr>
      <vt:lpstr>DEMO  </vt:lpstr>
      <vt:lpstr>Lab: Create DAX calculations in Power BI Desktop</vt:lpstr>
      <vt:lpstr>Knowledge check: DAX calculations</vt:lpstr>
      <vt:lpstr>Advanced DAX concepts</vt:lpstr>
      <vt:lpstr>Understanding filter context</vt:lpstr>
      <vt:lpstr>CALCULATE() function</vt:lpstr>
      <vt:lpstr>Use inactive relationships with DAX</vt:lpstr>
      <vt:lpstr>Semi-additive measures</vt:lpstr>
      <vt:lpstr>Create a common date table</vt:lpstr>
      <vt:lpstr>Time Intelligence functions</vt:lpstr>
      <vt:lpstr>Lab: Advanced DAX calculations in Power BI Desktop</vt:lpstr>
      <vt:lpstr>Knowledge check: advanced DAX</vt:lpstr>
      <vt:lpstr>Optimize DAX performance</vt:lpstr>
      <vt:lpstr>Use variables to improve performance and readability</vt:lpstr>
      <vt:lpstr>Tune report performance</vt:lpstr>
      <vt:lpstr>Analyze query plans for optimization opportunities</vt:lpstr>
      <vt:lpstr>DEMO </vt:lpstr>
      <vt:lpstr>Knowledge check: DAX optimization</vt:lpstr>
      <vt:lpstr>Recap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2023-09-25T15:37:35Z</dcterms:created>
  <dcterms:modified xsi:type="dcterms:W3CDTF">2023-10-23T10:14:08Z</dcterms:modified>
</cp:coreProperties>
</file>